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7" r:id="rId2"/>
    <p:sldId id="256" r:id="rId3"/>
    <p:sldId id="284" r:id="rId4"/>
    <p:sldId id="285" r:id="rId5"/>
    <p:sldId id="286" r:id="rId6"/>
    <p:sldId id="287" r:id="rId7"/>
    <p:sldId id="257" r:id="rId8"/>
    <p:sldId id="258" r:id="rId9"/>
    <p:sldId id="259" r:id="rId10"/>
    <p:sldId id="260" r:id="rId11"/>
    <p:sldId id="264" r:id="rId12"/>
    <p:sldId id="271" r:id="rId13"/>
    <p:sldId id="266" r:id="rId14"/>
    <p:sldId id="268" r:id="rId15"/>
    <p:sldId id="269" r:id="rId16"/>
    <p:sldId id="267" r:id="rId17"/>
    <p:sldId id="272" r:id="rId18"/>
    <p:sldId id="273" r:id="rId19"/>
    <p:sldId id="270" r:id="rId20"/>
    <p:sldId id="275" r:id="rId21"/>
    <p:sldId id="276" r:id="rId22"/>
    <p:sldId id="292" r:id="rId23"/>
    <p:sldId id="288" r:id="rId24"/>
    <p:sldId id="283" r:id="rId25"/>
    <p:sldId id="281" r:id="rId26"/>
    <p:sldId id="278" r:id="rId27"/>
    <p:sldId id="280" r:id="rId28"/>
    <p:sldId id="279" r:id="rId29"/>
    <p:sldId id="282" r:id="rId30"/>
    <p:sldId id="289" r:id="rId31"/>
    <p:sldId id="293" r:id="rId32"/>
    <p:sldId id="294" r:id="rId33"/>
    <p:sldId id="295" r:id="rId34"/>
    <p:sldId id="290" r:id="rId35"/>
    <p:sldId id="291" r:id="rId36"/>
    <p:sldId id="262" r:id="rId37"/>
  </p:sldIdLst>
  <p:sldSz cx="9144000" cy="6858000" type="screen4x3"/>
  <p:notesSz cx="6858000" cy="99472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02D5BB7F-B9D8-4A4D-942F-AF8C97C7373A}" type="datetimeFigureOut">
              <a:rPr lang="es-ES" smtClean="0"/>
              <a:t>19/04/2016</a:t>
            </a:fld>
            <a:endParaRPr lang="es-ES"/>
          </a:p>
        </p:txBody>
      </p:sp>
      <p:sp>
        <p:nvSpPr>
          <p:cNvPr id="4" name="3 Marcador de imagen de diapositiva"/>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fld id="{5DCA123A-DA96-43CC-9D53-0CC63EC0C11E}" type="slidenum">
              <a:rPr lang="es-ES" smtClean="0"/>
              <a:t>‹Nº›</a:t>
            </a:fld>
            <a:endParaRPr lang="es-ES"/>
          </a:p>
        </p:txBody>
      </p:sp>
    </p:spTree>
    <p:extLst>
      <p:ext uri="{BB962C8B-B14F-4D97-AF65-F5344CB8AC3E}">
        <p14:creationId xmlns:p14="http://schemas.microsoft.com/office/powerpoint/2010/main" val="908487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5DCA123A-DA96-43CC-9D53-0CC63EC0C11E}" type="slidenum">
              <a:rPr lang="es-ES" smtClean="0"/>
              <a:t>35</a:t>
            </a:fld>
            <a:endParaRPr lang="es-ES"/>
          </a:p>
        </p:txBody>
      </p:sp>
    </p:spTree>
    <p:extLst>
      <p:ext uri="{BB962C8B-B14F-4D97-AF65-F5344CB8AC3E}">
        <p14:creationId xmlns:p14="http://schemas.microsoft.com/office/powerpoint/2010/main" val="1229027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202917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136407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394579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417573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167436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3313071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408271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1317665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838177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244438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FF953BD-B3C5-4011-BA60-BA62E69E6350}" type="datetimeFigureOut">
              <a:rPr lang="es-ES" smtClean="0"/>
              <a:t>19/04/2016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951802-93DC-4B09-AD43-AAA82966A413}" type="slidenum">
              <a:rPr lang="es-ES" smtClean="0"/>
              <a:t>‹Nº›</a:t>
            </a:fld>
            <a:endParaRPr lang="es-ES"/>
          </a:p>
        </p:txBody>
      </p:sp>
    </p:spTree>
    <p:extLst>
      <p:ext uri="{BB962C8B-B14F-4D97-AF65-F5344CB8AC3E}">
        <p14:creationId xmlns:p14="http://schemas.microsoft.com/office/powerpoint/2010/main" val="1430558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953BD-B3C5-4011-BA60-BA62E69E6350}" type="datetimeFigureOut">
              <a:rPr lang="es-ES" smtClean="0"/>
              <a:t>19/04/2016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951802-93DC-4B09-AD43-AAA82966A413}" type="slidenum">
              <a:rPr lang="es-ES" smtClean="0"/>
              <a:t>‹Nº›</a:t>
            </a:fld>
            <a:endParaRPr lang="es-ES"/>
          </a:p>
        </p:txBody>
      </p:sp>
    </p:spTree>
    <p:extLst>
      <p:ext uri="{BB962C8B-B14F-4D97-AF65-F5344CB8AC3E}">
        <p14:creationId xmlns:p14="http://schemas.microsoft.com/office/powerpoint/2010/main" val="3571884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4 Imagen"/>
          <p:cNvPicPr/>
          <p:nvPr/>
        </p:nvPicPr>
        <p:blipFill>
          <a:blip r:embed="rId2">
            <a:extLst>
              <a:ext uri="{28A0092B-C50C-407E-A947-70E740481C1C}">
                <a14:useLocalDpi xmlns:a14="http://schemas.microsoft.com/office/drawing/2010/main" val="0"/>
              </a:ext>
            </a:extLst>
          </a:blip>
          <a:srcRect/>
          <a:stretch>
            <a:fillRect/>
          </a:stretch>
        </p:blipFill>
        <p:spPr bwMode="auto">
          <a:xfrm>
            <a:off x="683568" y="453155"/>
            <a:ext cx="3312368" cy="1028700"/>
          </a:xfrm>
          <a:prstGeom prst="rect">
            <a:avLst/>
          </a:prstGeom>
          <a:noFill/>
          <a:ln>
            <a:noFill/>
          </a:ln>
        </p:spPr>
      </p:pic>
      <p:pic>
        <p:nvPicPr>
          <p:cNvPr id="6" name="5 Imagen"/>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04664"/>
            <a:ext cx="2793107" cy="1009650"/>
          </a:xfrm>
          <a:prstGeom prst="rect">
            <a:avLst/>
          </a:prstGeom>
          <a:noFill/>
          <a:ln>
            <a:noFill/>
          </a:ln>
        </p:spPr>
      </p:pic>
      <p:sp>
        <p:nvSpPr>
          <p:cNvPr id="2" name="1 CuadroTexto"/>
          <p:cNvSpPr txBox="1"/>
          <p:nvPr/>
        </p:nvSpPr>
        <p:spPr>
          <a:xfrm>
            <a:off x="2145655" y="2780928"/>
            <a:ext cx="4852162" cy="1077218"/>
          </a:xfrm>
          <a:prstGeom prst="rect">
            <a:avLst/>
          </a:prstGeom>
          <a:noFill/>
        </p:spPr>
        <p:txBody>
          <a:bodyPr wrap="none" rtlCol="0">
            <a:spAutoFit/>
          </a:bodyPr>
          <a:lstStyle/>
          <a:p>
            <a:pPr algn="ctr"/>
            <a:r>
              <a:rPr lang="es-ES" sz="3200" dirty="0" smtClean="0"/>
              <a:t>MUNICIPIOS SUSTENTABLES</a:t>
            </a:r>
          </a:p>
          <a:p>
            <a:pPr algn="ctr"/>
            <a:r>
              <a:rPr lang="es-ES" sz="3200" dirty="0" smtClean="0"/>
              <a:t>PROSPECTIVA </a:t>
            </a:r>
            <a:endParaRPr lang="es-ES" sz="3200" dirty="0"/>
          </a:p>
        </p:txBody>
      </p:sp>
      <p:sp>
        <p:nvSpPr>
          <p:cNvPr id="3" name="2 CuadroTexto"/>
          <p:cNvSpPr txBox="1"/>
          <p:nvPr/>
        </p:nvSpPr>
        <p:spPr>
          <a:xfrm>
            <a:off x="251520" y="6340678"/>
            <a:ext cx="2962671" cy="369332"/>
          </a:xfrm>
          <a:prstGeom prst="rect">
            <a:avLst/>
          </a:prstGeom>
          <a:noFill/>
        </p:spPr>
        <p:txBody>
          <a:bodyPr wrap="none" rtlCol="0">
            <a:spAutoFit/>
          </a:bodyPr>
          <a:lstStyle/>
          <a:p>
            <a:r>
              <a:rPr lang="es-ES" dirty="0" smtClean="0"/>
              <a:t>MIGUEL ARMANDO GARRIDO</a:t>
            </a:r>
            <a:endParaRPr lang="es-ES" dirty="0"/>
          </a:p>
        </p:txBody>
      </p:sp>
    </p:spTree>
    <p:extLst>
      <p:ext uri="{BB962C8B-B14F-4D97-AF65-F5344CB8AC3E}">
        <p14:creationId xmlns:p14="http://schemas.microsoft.com/office/powerpoint/2010/main" val="527400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http://static.un.org/News/dh/photos/large/2015/September/09-09-S-SDG-Pos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28433"/>
            <a:ext cx="8496944" cy="5256584"/>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323528" y="6041000"/>
            <a:ext cx="8836522" cy="461665"/>
          </a:xfrm>
          <a:prstGeom prst="rect">
            <a:avLst/>
          </a:prstGeom>
          <a:noFill/>
        </p:spPr>
        <p:txBody>
          <a:bodyPr wrap="none" rtlCol="0">
            <a:spAutoFit/>
          </a:bodyPr>
          <a:lstStyle/>
          <a:p>
            <a:r>
              <a:rPr lang="es-ES" sz="2400" smtClean="0"/>
              <a:t>OBJETIVO 11: CIUDADES Y COMUNIDADES SUSTENTABLES.</a:t>
            </a:r>
            <a:endParaRPr lang="es-ES" sz="2400"/>
          </a:p>
        </p:txBody>
      </p:sp>
    </p:spTree>
    <p:extLst>
      <p:ext uri="{BB962C8B-B14F-4D97-AF65-F5344CB8AC3E}">
        <p14:creationId xmlns:p14="http://schemas.microsoft.com/office/powerpoint/2010/main" val="3839069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a:off x="539552" y="260648"/>
            <a:ext cx="8352928" cy="954107"/>
          </a:xfrm>
          <a:prstGeom prst="rect">
            <a:avLst/>
          </a:prstGeom>
        </p:spPr>
        <p:txBody>
          <a:bodyPr wrap="square">
            <a:spAutoFit/>
          </a:bodyPr>
          <a:lstStyle/>
          <a:p>
            <a:pPr algn="ctr"/>
            <a:r>
              <a:rPr lang="es-ES" sz="2800" b="1"/>
              <a:t>CUADROS </a:t>
            </a:r>
            <a:r>
              <a:rPr lang="es-ES" sz="2800" b="1" smtClean="0"/>
              <a:t>EXPLICATIVOS</a:t>
            </a:r>
            <a:r>
              <a:rPr lang="es-ES" sz="2800" smtClean="0"/>
              <a:t>                       </a:t>
            </a:r>
            <a:endParaRPr lang="es-ES" sz="2800"/>
          </a:p>
          <a:p>
            <a:pPr algn="ctr"/>
            <a:r>
              <a:rPr lang="es-ES" sz="2800"/>
              <a:t>VERBOS  DE LOS 17 OBJETIVOS</a:t>
            </a:r>
            <a:r>
              <a:rPr lang="es-ES" sz="2800" smtClean="0"/>
              <a:t>.</a:t>
            </a:r>
            <a:endParaRPr lang="es-ES" sz="2800"/>
          </a:p>
        </p:txBody>
      </p:sp>
      <p:sp>
        <p:nvSpPr>
          <p:cNvPr id="6" name="5 CuadroTexto"/>
          <p:cNvSpPr txBox="1"/>
          <p:nvPr/>
        </p:nvSpPr>
        <p:spPr>
          <a:xfrm>
            <a:off x="539552" y="1412776"/>
            <a:ext cx="504056" cy="369332"/>
          </a:xfrm>
          <a:prstGeom prst="rect">
            <a:avLst/>
          </a:prstGeom>
          <a:noFill/>
        </p:spPr>
        <p:txBody>
          <a:bodyPr wrap="square" numCol="3" rtlCol="0">
            <a:spAutoFit/>
          </a:bodyPr>
          <a:lstStyle/>
          <a:p>
            <a:endParaRPr lang="es-ES"/>
          </a:p>
        </p:txBody>
      </p:sp>
      <p:graphicFrame>
        <p:nvGraphicFramePr>
          <p:cNvPr id="9" name="8 Tabla"/>
          <p:cNvGraphicFramePr>
            <a:graphicFrameLocks noGrp="1"/>
          </p:cNvGraphicFramePr>
          <p:nvPr>
            <p:extLst>
              <p:ext uri="{D42A27DB-BD31-4B8C-83A1-F6EECF244321}">
                <p14:modId xmlns:p14="http://schemas.microsoft.com/office/powerpoint/2010/main" val="696163148"/>
              </p:ext>
            </p:extLst>
          </p:nvPr>
        </p:nvGraphicFramePr>
        <p:xfrm>
          <a:off x="656394" y="1252784"/>
          <a:ext cx="7920879" cy="5281538"/>
        </p:xfrm>
        <a:graphic>
          <a:graphicData uri="http://schemas.openxmlformats.org/drawingml/2006/table">
            <a:tbl>
              <a:tblPr firstRow="1" firstCol="1" bandRow="1">
                <a:tableStyleId>{5C22544A-7EE6-4342-B048-85BDC9FD1C3A}</a:tableStyleId>
              </a:tblPr>
              <a:tblGrid>
                <a:gridCol w="671709"/>
                <a:gridCol w="3623956"/>
                <a:gridCol w="3625214"/>
              </a:tblGrid>
              <a:tr h="864986">
                <a:tc>
                  <a:txBody>
                    <a:bodyPr/>
                    <a:lstStyle/>
                    <a:p>
                      <a:pPr algn="ctr">
                        <a:lnSpc>
                          <a:spcPct val="115000"/>
                        </a:lnSpc>
                        <a:spcAft>
                          <a:spcPts val="0"/>
                        </a:spcAft>
                      </a:pPr>
                      <a:r>
                        <a:rPr lang="es-ES" sz="2800" dirty="0">
                          <a:effectLst/>
                        </a:rPr>
                        <a:t>No.</a:t>
                      </a:r>
                      <a:endParaRPr lang="es-ES" sz="2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VERBOS TRANSITIVOS</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OBJETIVOS</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1.-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Lograr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dirty="0">
                          <a:effectLst/>
                        </a:rPr>
                        <a:t>2; 5 </a:t>
                      </a:r>
                      <a:r>
                        <a:rPr lang="es-ES" sz="2800" dirty="0" smtClean="0">
                          <a:effectLst/>
                        </a:rPr>
                        <a:t>y </a:t>
                      </a:r>
                      <a:r>
                        <a:rPr lang="es-ES" sz="2800" dirty="0" smtClean="0">
                          <a:solidFill>
                            <a:srgbClr val="00B050"/>
                          </a:solidFill>
                          <a:effectLst/>
                        </a:rPr>
                        <a:t>11</a:t>
                      </a:r>
                      <a:r>
                        <a:rPr lang="es-ES" sz="2800" dirty="0">
                          <a:solidFill>
                            <a:srgbClr val="00B050"/>
                          </a:solidFill>
                          <a:effectLst/>
                        </a:rPr>
                        <a:t>.</a:t>
                      </a:r>
                      <a:endParaRPr lang="es-ES" sz="2800" dirty="0">
                        <a:solidFill>
                          <a:srgbClr val="00B050"/>
                        </a:solidFill>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2.-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Mejorar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dirty="0">
                          <a:effectLst/>
                        </a:rPr>
                        <a:t>2.</a:t>
                      </a:r>
                      <a:endParaRPr lang="es-ES" sz="2800" dirty="0">
                        <a:effectLst/>
                        <a:latin typeface="Calibri"/>
                        <a:ea typeface="Calibri"/>
                        <a:cs typeface="Times New Roman"/>
                      </a:endParaRPr>
                    </a:p>
                  </a:txBody>
                  <a:tcPr marL="68580" marR="68580" marT="0" marB="0"/>
                </a:tc>
              </a:tr>
              <a:tr h="459440">
                <a:tc>
                  <a:txBody>
                    <a:bodyPr/>
                    <a:lstStyle/>
                    <a:p>
                      <a:pPr>
                        <a:lnSpc>
                          <a:spcPct val="115000"/>
                        </a:lnSpc>
                        <a:spcAft>
                          <a:spcPts val="0"/>
                        </a:spcAft>
                      </a:pPr>
                      <a:r>
                        <a:rPr lang="es-ES" sz="2800">
                          <a:effectLst/>
                        </a:rPr>
                        <a:t>3.-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Promover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2; 3; 4; 8; 9; 15 y 16.</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4.-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Garantizar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3; 4; 6; 7 y 12.</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5.-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Construir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9.</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6.-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Fomentar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9.</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7.-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Reducir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10.</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8.-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Adoptar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12.</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a:effectLst/>
                        </a:rPr>
                        <a:t>9.-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Conservar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14.</a:t>
                      </a:r>
                      <a:endParaRPr lang="es-ES" sz="280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25770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Rectángulo"/>
          <p:cNvSpPr/>
          <p:nvPr/>
        </p:nvSpPr>
        <p:spPr>
          <a:xfrm>
            <a:off x="539552" y="0"/>
            <a:ext cx="8352928" cy="954107"/>
          </a:xfrm>
          <a:prstGeom prst="rect">
            <a:avLst/>
          </a:prstGeom>
        </p:spPr>
        <p:txBody>
          <a:bodyPr wrap="square">
            <a:spAutoFit/>
          </a:bodyPr>
          <a:lstStyle/>
          <a:p>
            <a:pPr algn="ctr"/>
            <a:r>
              <a:rPr lang="es-ES" sz="2800" b="1"/>
              <a:t>CUADROS </a:t>
            </a:r>
            <a:r>
              <a:rPr lang="es-ES" sz="2800" b="1" smtClean="0"/>
              <a:t>EXPLICATIVOS</a:t>
            </a:r>
            <a:r>
              <a:rPr lang="es-ES" sz="2800" smtClean="0"/>
              <a:t>                       </a:t>
            </a:r>
            <a:endParaRPr lang="es-ES" sz="2800"/>
          </a:p>
          <a:p>
            <a:pPr algn="ctr"/>
            <a:r>
              <a:rPr lang="es-ES" sz="2800"/>
              <a:t>VERBOS  DE LOS 17 OBJETIVOS</a:t>
            </a:r>
            <a:r>
              <a:rPr lang="es-ES" sz="2800" smtClean="0"/>
              <a:t>.</a:t>
            </a:r>
            <a:endParaRPr lang="es-ES" sz="2800"/>
          </a:p>
        </p:txBody>
      </p:sp>
      <p:graphicFrame>
        <p:nvGraphicFramePr>
          <p:cNvPr id="7" name="6 Tabla"/>
          <p:cNvGraphicFramePr>
            <a:graphicFrameLocks noGrp="1"/>
          </p:cNvGraphicFramePr>
          <p:nvPr>
            <p:extLst>
              <p:ext uri="{D42A27DB-BD31-4B8C-83A1-F6EECF244321}">
                <p14:modId xmlns:p14="http://schemas.microsoft.com/office/powerpoint/2010/main" val="2766086216"/>
              </p:ext>
            </p:extLst>
          </p:nvPr>
        </p:nvGraphicFramePr>
        <p:xfrm>
          <a:off x="567796" y="1268760"/>
          <a:ext cx="7920879" cy="5281538"/>
        </p:xfrm>
        <a:graphic>
          <a:graphicData uri="http://schemas.openxmlformats.org/drawingml/2006/table">
            <a:tbl>
              <a:tblPr firstRow="1" firstCol="1" bandRow="1">
                <a:tableStyleId>{5C22544A-7EE6-4342-B048-85BDC9FD1C3A}</a:tableStyleId>
              </a:tblPr>
              <a:tblGrid>
                <a:gridCol w="763844"/>
                <a:gridCol w="3531821"/>
                <a:gridCol w="3625214"/>
              </a:tblGrid>
              <a:tr h="864986">
                <a:tc>
                  <a:txBody>
                    <a:bodyPr/>
                    <a:lstStyle/>
                    <a:p>
                      <a:pPr algn="ctr">
                        <a:lnSpc>
                          <a:spcPct val="115000"/>
                        </a:lnSpc>
                        <a:spcAft>
                          <a:spcPts val="0"/>
                        </a:spcAft>
                      </a:pPr>
                      <a:r>
                        <a:rPr lang="es-ES" sz="2800">
                          <a:effectLst/>
                        </a:rPr>
                        <a:t>No.</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VERBOS TRANSITIVOS</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a:effectLst/>
                        </a:rPr>
                        <a:t>OBJETIVOS</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10.-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Utilizar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14.</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11.-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Proteger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15.</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12.-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Restablecer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15.</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13.-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Gestionar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15.</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14.-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Invertir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15.</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15.-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Facilitar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16.</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16.-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Crear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16.</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17.-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Fortalecer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17.</a:t>
                      </a:r>
                      <a:endParaRPr lang="es-ES" sz="2800">
                        <a:effectLst/>
                        <a:latin typeface="Calibri"/>
                        <a:ea typeface="Calibri"/>
                        <a:cs typeface="Times New Roman"/>
                      </a:endParaRPr>
                    </a:p>
                  </a:txBody>
                  <a:tcPr marL="68580" marR="68580" marT="0" marB="0"/>
                </a:tc>
              </a:tr>
              <a:tr h="419431">
                <a:tc>
                  <a:txBody>
                    <a:bodyPr/>
                    <a:lstStyle/>
                    <a:p>
                      <a:pPr>
                        <a:lnSpc>
                          <a:spcPct val="115000"/>
                        </a:lnSpc>
                        <a:spcAft>
                          <a:spcPts val="0"/>
                        </a:spcAft>
                      </a:pPr>
                      <a:r>
                        <a:rPr lang="es-ES" sz="2800" smtClean="0">
                          <a:effectLst/>
                        </a:rPr>
                        <a:t>18.-                 </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latin typeface="+mn-lt"/>
                          <a:ea typeface="+mn-ea"/>
                          <a:cs typeface="+mn-cs"/>
                        </a:rPr>
                        <a:t>Revitalizar</a:t>
                      </a:r>
                      <a:endParaRPr lang="es-ES" sz="28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800" smtClean="0">
                          <a:effectLst/>
                        </a:rPr>
                        <a:t>17.</a:t>
                      </a:r>
                      <a:endParaRPr lang="es-ES" sz="280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831668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CuadroTexto"/>
          <p:cNvSpPr txBox="1"/>
          <p:nvPr/>
        </p:nvSpPr>
        <p:spPr>
          <a:xfrm>
            <a:off x="967377" y="692696"/>
            <a:ext cx="7326044" cy="584775"/>
          </a:xfrm>
          <a:prstGeom prst="rect">
            <a:avLst/>
          </a:prstGeom>
          <a:noFill/>
        </p:spPr>
        <p:txBody>
          <a:bodyPr wrap="none" rtlCol="0">
            <a:spAutoFit/>
          </a:bodyPr>
          <a:lstStyle/>
          <a:p>
            <a:r>
              <a:rPr lang="es-ES" sz="3200" smtClean="0"/>
              <a:t>¿Cómo se construye Ciudades Sustentable?</a:t>
            </a:r>
            <a:endParaRPr lang="es-ES" sz="3200"/>
          </a:p>
        </p:txBody>
      </p:sp>
      <p:sp>
        <p:nvSpPr>
          <p:cNvPr id="6" name="5 CuadroTexto"/>
          <p:cNvSpPr txBox="1"/>
          <p:nvPr/>
        </p:nvSpPr>
        <p:spPr>
          <a:xfrm>
            <a:off x="107504" y="1484784"/>
            <a:ext cx="9036496" cy="5755422"/>
          </a:xfrm>
          <a:prstGeom prst="rect">
            <a:avLst/>
          </a:prstGeom>
          <a:noFill/>
        </p:spPr>
        <p:txBody>
          <a:bodyPr wrap="square" rtlCol="0">
            <a:spAutoFit/>
          </a:bodyPr>
          <a:lstStyle/>
          <a:p>
            <a:pPr algn="just"/>
            <a:r>
              <a:rPr lang="es-ES" sz="2800" smtClean="0"/>
              <a:t>DESARROLLO PROSPECTIVO</a:t>
            </a:r>
          </a:p>
          <a:p>
            <a:pPr algn="just"/>
            <a:r>
              <a:rPr lang="es-ES" sz="2800" smtClean="0"/>
              <a:t> </a:t>
            </a:r>
          </a:p>
          <a:p>
            <a:pPr algn="just"/>
            <a:r>
              <a:rPr lang="es-ES" sz="2800" smtClean="0"/>
              <a:t>DE LAS MISIONES </a:t>
            </a:r>
          </a:p>
          <a:p>
            <a:pPr algn="just"/>
            <a:r>
              <a:rPr lang="es-ES" sz="2800" smtClean="0"/>
              <a:t>Y FUNCIONES DE</a:t>
            </a:r>
          </a:p>
          <a:p>
            <a:pPr algn="just"/>
            <a:r>
              <a:rPr lang="es-ES" sz="2800" smtClean="0"/>
              <a:t>CADA CIUDADANO    ---------------- A LA VISIÓN.</a:t>
            </a:r>
          </a:p>
          <a:p>
            <a:pPr algn="just"/>
            <a:r>
              <a:rPr lang="es-ES" sz="2800" smtClean="0"/>
              <a:t> </a:t>
            </a:r>
          </a:p>
          <a:p>
            <a:pPr algn="just"/>
            <a:r>
              <a:rPr lang="es-ES" sz="2800" smtClean="0"/>
              <a:t>DE LA VISIÓN               ---------------  A LA ACCIÓN.</a:t>
            </a:r>
          </a:p>
          <a:p>
            <a:pPr algn="just"/>
            <a:r>
              <a:rPr lang="es-ES" sz="2800" smtClean="0"/>
              <a:t> </a:t>
            </a:r>
          </a:p>
          <a:p>
            <a:pPr algn="just"/>
            <a:r>
              <a:rPr lang="es-ES" sz="2800" smtClean="0"/>
              <a:t>DE LA ACCIÓN </a:t>
            </a:r>
          </a:p>
          <a:p>
            <a:pPr algn="just"/>
            <a:r>
              <a:rPr lang="es-ES" sz="2800" smtClean="0"/>
              <a:t>PRIORITARIA DE</a:t>
            </a:r>
          </a:p>
          <a:p>
            <a:pPr algn="just"/>
            <a:r>
              <a:rPr lang="es-ES" sz="2800" smtClean="0"/>
              <a:t>CADA CIUDADANO    ---------------  AL CAMBIO Y </a:t>
            </a:r>
          </a:p>
          <a:p>
            <a:pPr algn="just"/>
            <a:r>
              <a:rPr lang="es-ES" sz="2800" smtClean="0"/>
              <a:t>                                                               AL DESARROLLO.</a:t>
            </a:r>
          </a:p>
          <a:p>
            <a:endParaRPr lang="es-ES" sz="3200"/>
          </a:p>
        </p:txBody>
      </p:sp>
    </p:spTree>
    <p:extLst>
      <p:ext uri="{BB962C8B-B14F-4D97-AF65-F5344CB8AC3E}">
        <p14:creationId xmlns:p14="http://schemas.microsoft.com/office/powerpoint/2010/main" val="2593845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2195736" y="605181"/>
            <a:ext cx="5774594" cy="584775"/>
          </a:xfrm>
          <a:prstGeom prst="rect">
            <a:avLst/>
          </a:prstGeom>
          <a:noFill/>
        </p:spPr>
        <p:txBody>
          <a:bodyPr wrap="none" rtlCol="0">
            <a:spAutoFit/>
          </a:bodyPr>
          <a:lstStyle/>
          <a:p>
            <a:r>
              <a:rPr lang="es-ES" sz="3200" smtClean="0"/>
              <a:t>¿Cómo se construye un Objetivo?</a:t>
            </a:r>
            <a:endParaRPr lang="es-ES" sz="3200"/>
          </a:p>
        </p:txBody>
      </p:sp>
      <p:sp>
        <p:nvSpPr>
          <p:cNvPr id="3" name="2 Rectángulo"/>
          <p:cNvSpPr/>
          <p:nvPr/>
        </p:nvSpPr>
        <p:spPr>
          <a:xfrm>
            <a:off x="586484" y="1786105"/>
            <a:ext cx="8378004" cy="5016758"/>
          </a:xfrm>
          <a:prstGeom prst="rect">
            <a:avLst/>
          </a:prstGeom>
        </p:spPr>
        <p:txBody>
          <a:bodyPr wrap="square">
            <a:spAutoFit/>
          </a:bodyPr>
          <a:lstStyle/>
          <a:p>
            <a:pPr algn="just"/>
            <a:r>
              <a:rPr lang="es-ES" sz="3200"/>
              <a:t>Un Objetivo es claro cuando se sabe perfectamente lo que se quiere lograr. La claridad depende de la precisión con que se formule estos 3 elementos:</a:t>
            </a:r>
          </a:p>
          <a:p>
            <a:pPr marL="285750" lvl="0" indent="-285750" algn="just">
              <a:buFont typeface="Arial" panose="020B0604020202020204" pitchFamily="34" charset="0"/>
              <a:buChar char="•"/>
            </a:pPr>
            <a:r>
              <a:rPr lang="es-ES" sz="3200"/>
              <a:t>precisión al formular el “Verbo” o Acción a realizar;</a:t>
            </a:r>
          </a:p>
          <a:p>
            <a:pPr marL="285750" lvl="0" indent="-285750" algn="just">
              <a:buFont typeface="Arial" panose="020B0604020202020204" pitchFamily="34" charset="0"/>
              <a:buChar char="•"/>
            </a:pPr>
            <a:r>
              <a:rPr lang="es-ES" sz="3200"/>
              <a:t>precisión en la “cantidad” cosas a lograr;</a:t>
            </a:r>
          </a:p>
          <a:p>
            <a:pPr marL="285750" lvl="0" indent="-285750" algn="just">
              <a:buFont typeface="Arial" panose="020B0604020202020204" pitchFamily="34" charset="0"/>
              <a:buChar char="•"/>
            </a:pPr>
            <a:r>
              <a:rPr lang="es-ES" sz="3200"/>
              <a:t>precisión en el “tiempo” que me doy para lograrlo</a:t>
            </a:r>
            <a:r>
              <a:rPr lang="es-ES" sz="3200" smtClean="0"/>
              <a:t>.</a:t>
            </a:r>
          </a:p>
          <a:p>
            <a:pPr lvl="0" algn="just"/>
            <a:endParaRPr lang="es-ES" sz="3200"/>
          </a:p>
        </p:txBody>
      </p:sp>
    </p:spTree>
    <p:extLst>
      <p:ext uri="{BB962C8B-B14F-4D97-AF65-F5344CB8AC3E}">
        <p14:creationId xmlns:p14="http://schemas.microsoft.com/office/powerpoint/2010/main" val="24378593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Rectángulo"/>
          <p:cNvSpPr/>
          <p:nvPr/>
        </p:nvSpPr>
        <p:spPr>
          <a:xfrm>
            <a:off x="539552" y="1700807"/>
            <a:ext cx="8352928" cy="4031873"/>
          </a:xfrm>
          <a:prstGeom prst="rect">
            <a:avLst/>
          </a:prstGeom>
        </p:spPr>
        <p:txBody>
          <a:bodyPr wrap="square">
            <a:spAutoFit/>
          </a:bodyPr>
          <a:lstStyle/>
          <a:p>
            <a:pPr algn="just"/>
            <a:r>
              <a:rPr lang="es-ES" sz="3200"/>
              <a:t>Objetivos a Corto, Mediano y Largo Plazo: </a:t>
            </a:r>
          </a:p>
          <a:p>
            <a:pPr algn="just"/>
            <a:r>
              <a:rPr lang="es-ES" sz="3200"/>
              <a:t> </a:t>
            </a:r>
          </a:p>
          <a:p>
            <a:pPr lvl="0" algn="just"/>
            <a:r>
              <a:rPr lang="es-ES" sz="3200"/>
              <a:t>Objetivos a Corto Plazo = 1 </a:t>
            </a:r>
            <a:r>
              <a:rPr lang="es-ES" sz="3200" smtClean="0"/>
              <a:t>año</a:t>
            </a:r>
            <a:r>
              <a:rPr lang="es-ES" sz="3200"/>
              <a:t>.</a:t>
            </a:r>
            <a:endParaRPr lang="es-ES" sz="3200" smtClean="0"/>
          </a:p>
          <a:p>
            <a:pPr lvl="0" algn="just"/>
            <a:r>
              <a:rPr lang="es-ES" sz="3200" smtClean="0"/>
              <a:t>Objetivos </a:t>
            </a:r>
            <a:r>
              <a:rPr lang="es-ES" sz="3200"/>
              <a:t>Mediano Plazo = 5 </a:t>
            </a:r>
            <a:r>
              <a:rPr lang="es-ES" sz="3200" smtClean="0"/>
              <a:t>años. </a:t>
            </a:r>
          </a:p>
          <a:p>
            <a:pPr lvl="0" algn="just"/>
            <a:r>
              <a:rPr lang="es-ES" sz="3200" smtClean="0"/>
              <a:t>Objetivos </a:t>
            </a:r>
            <a:r>
              <a:rPr lang="es-ES" sz="3200"/>
              <a:t>a Largo Plazo = 10 – 15 años. </a:t>
            </a:r>
            <a:endParaRPr lang="es-ES" sz="3200" smtClean="0"/>
          </a:p>
          <a:p>
            <a:pPr lvl="0" algn="just"/>
            <a:endParaRPr lang="es-ES" sz="3200"/>
          </a:p>
          <a:p>
            <a:pPr lvl="0" algn="ctr"/>
            <a:r>
              <a:rPr lang="es-ES" sz="3200" smtClean="0"/>
              <a:t>Objetivos </a:t>
            </a:r>
            <a:r>
              <a:rPr lang="es-ES" sz="3200"/>
              <a:t>a Mediano y Largo Plazo se trabaja en Prospectiva. </a:t>
            </a:r>
          </a:p>
        </p:txBody>
      </p:sp>
      <p:sp>
        <p:nvSpPr>
          <p:cNvPr id="3" name="2 Rectángulo"/>
          <p:cNvSpPr/>
          <p:nvPr/>
        </p:nvSpPr>
        <p:spPr>
          <a:xfrm>
            <a:off x="1840870" y="764703"/>
            <a:ext cx="5750292" cy="584775"/>
          </a:xfrm>
          <a:prstGeom prst="rect">
            <a:avLst/>
          </a:prstGeom>
        </p:spPr>
        <p:txBody>
          <a:bodyPr wrap="none">
            <a:spAutoFit/>
          </a:bodyPr>
          <a:lstStyle/>
          <a:p>
            <a:r>
              <a:rPr lang="es-ES" sz="3200"/>
              <a:t>¿Cómo se construye un Objetivo?</a:t>
            </a:r>
          </a:p>
        </p:txBody>
      </p:sp>
    </p:spTree>
    <p:extLst>
      <p:ext uri="{BB962C8B-B14F-4D97-AF65-F5344CB8AC3E}">
        <p14:creationId xmlns:p14="http://schemas.microsoft.com/office/powerpoint/2010/main" val="3910515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a:off x="683568" y="1164134"/>
            <a:ext cx="8280920" cy="5493812"/>
          </a:xfrm>
          <a:prstGeom prst="rect">
            <a:avLst/>
          </a:prstGeom>
        </p:spPr>
        <p:txBody>
          <a:bodyPr wrap="square">
            <a:spAutoFit/>
          </a:bodyPr>
          <a:lstStyle/>
          <a:p>
            <a:pPr algn="just"/>
            <a:r>
              <a:rPr lang="es-ES" sz="2700" smtClean="0">
                <a:effectLst>
                  <a:outerShdw blurRad="38100" dist="38100" dir="2700000" algn="tl">
                    <a:srgbClr val="000000">
                      <a:alpha val="43137"/>
                    </a:srgbClr>
                  </a:outerShdw>
                </a:effectLst>
              </a:rPr>
              <a:t>Para Gastón Berger, es una Actitud de:</a:t>
            </a:r>
          </a:p>
          <a:p>
            <a:pPr algn="just"/>
            <a:endParaRPr lang="es-ES" sz="2700" smtClean="0"/>
          </a:p>
          <a:p>
            <a:pPr marL="514350" lvl="0" indent="-514350" algn="just">
              <a:buFont typeface="+mj-lt"/>
              <a:buAutoNum type="arabicParenR"/>
            </a:pPr>
            <a:r>
              <a:rPr lang="es-ES" sz="2700" smtClean="0"/>
              <a:t>Mirar  a  lo  lejos:  10  o  15  años;   mirar  teniendo  en cuenta la Dinámica de Cambio.  </a:t>
            </a:r>
          </a:p>
          <a:p>
            <a:pPr marL="514350" lvl="0" indent="-514350" algn="just">
              <a:buFont typeface="+mj-lt"/>
              <a:buAutoNum type="arabicParenR"/>
            </a:pPr>
            <a:r>
              <a:rPr lang="es-ES" sz="2700" smtClean="0"/>
              <a:t>Ver  ancho: es  integrar todos los  antecedentes Pasados (históricos) y  Presentes;  abarcar la mayor cantidad de variables posibles.</a:t>
            </a:r>
          </a:p>
          <a:p>
            <a:pPr marL="514350" lvl="0" indent="-514350" algn="just">
              <a:buFont typeface="+mj-lt"/>
              <a:buAutoNum type="arabicParenR"/>
            </a:pPr>
            <a:r>
              <a:rPr lang="es-ES" sz="2700" smtClean="0"/>
              <a:t>Analizar en Profundidad:  el análisis  en  profundidad puede  ser basado  en   preguntas   reflexivas;   dichas preguntas deben incluir cuestiones Económicas, Sociales, Políticas, Jurídicas,  Locales,  Regionales y Universales, de temas concretos. No es un regalo, es un arduo trabajo.  </a:t>
            </a:r>
            <a:endParaRPr lang="es-ES" sz="2700"/>
          </a:p>
        </p:txBody>
      </p:sp>
      <p:sp>
        <p:nvSpPr>
          <p:cNvPr id="4" name="3 CuadroTexto"/>
          <p:cNvSpPr txBox="1"/>
          <p:nvPr/>
        </p:nvSpPr>
        <p:spPr>
          <a:xfrm>
            <a:off x="2987824" y="349353"/>
            <a:ext cx="3738716" cy="584775"/>
          </a:xfrm>
          <a:prstGeom prst="rect">
            <a:avLst/>
          </a:prstGeom>
          <a:noFill/>
        </p:spPr>
        <p:txBody>
          <a:bodyPr wrap="none" rtlCol="0">
            <a:spAutoFit/>
          </a:bodyPr>
          <a:lstStyle/>
          <a:p>
            <a:r>
              <a:rPr lang="es-ES" sz="3200" smtClean="0"/>
              <a:t>¿Qué es Prospectiva?</a:t>
            </a:r>
            <a:endParaRPr lang="es-ES" sz="3200"/>
          </a:p>
        </p:txBody>
      </p:sp>
    </p:spTree>
    <p:extLst>
      <p:ext uri="{BB962C8B-B14F-4D97-AF65-F5344CB8AC3E}">
        <p14:creationId xmlns:p14="http://schemas.microsoft.com/office/powerpoint/2010/main" val="3357417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179512" y="908720"/>
            <a:ext cx="8712968" cy="5262979"/>
          </a:xfrm>
          <a:prstGeom prst="rect">
            <a:avLst/>
          </a:prstGeom>
          <a:noFill/>
        </p:spPr>
        <p:txBody>
          <a:bodyPr wrap="square" rtlCol="0">
            <a:spAutoFit/>
          </a:bodyPr>
          <a:lstStyle/>
          <a:p>
            <a:pPr algn="just"/>
            <a:r>
              <a:rPr lang="es-ES" sz="2800">
                <a:effectLst>
                  <a:outerShdw blurRad="38100" dist="38100" dir="2700000" algn="tl">
                    <a:srgbClr val="000000">
                      <a:alpha val="43137"/>
                    </a:srgbClr>
                  </a:outerShdw>
                </a:effectLst>
              </a:rPr>
              <a:t>Para Gastón Berger, es una Actitud de:</a:t>
            </a:r>
          </a:p>
          <a:p>
            <a:pPr lvl="0" algn="just"/>
            <a:endParaRPr lang="es-ES" sz="2800" smtClean="0"/>
          </a:p>
          <a:p>
            <a:pPr marL="514350" lvl="0" indent="-514350" algn="just">
              <a:buFont typeface="+mj-lt"/>
              <a:buAutoNum type="arabicParenR" startAt="4"/>
            </a:pPr>
            <a:r>
              <a:rPr lang="es-ES" sz="2800" smtClean="0"/>
              <a:t>Tomar </a:t>
            </a:r>
            <a:r>
              <a:rPr lang="es-ES" sz="2800"/>
              <a:t>Riesgos: asumir Riesgos significa “Proyectos a Largo Plazo”, con amplia Libertad y con sabia Prudencia. Toda Decisión debe estar acompañada de Prudente Moderación y constancia Moral Provisional.</a:t>
            </a:r>
          </a:p>
          <a:p>
            <a:pPr marL="514350" lvl="0" indent="-514350" algn="just">
              <a:buFont typeface="+mj-lt"/>
              <a:buAutoNum type="arabicParenR" startAt="4"/>
            </a:pPr>
            <a:r>
              <a:rPr lang="es-ES" sz="2800"/>
              <a:t>Pensar en el Ser Humano: la Prospectiva como Fenómeno Humano se extiende a todo Ser Humano. El Futuro no es sólo lo que el Ser Humano “puede obtener” o “lo que es más probable que ocurra”, es aprender a “predecir qué sucedería sino hacemos nada y no que es lo que va a pasar”.  </a:t>
            </a:r>
          </a:p>
        </p:txBody>
      </p:sp>
      <p:sp>
        <p:nvSpPr>
          <p:cNvPr id="4" name="3 CuadroTexto"/>
          <p:cNvSpPr txBox="1"/>
          <p:nvPr/>
        </p:nvSpPr>
        <p:spPr>
          <a:xfrm>
            <a:off x="3275856" y="188640"/>
            <a:ext cx="3738716" cy="584775"/>
          </a:xfrm>
          <a:prstGeom prst="rect">
            <a:avLst/>
          </a:prstGeom>
          <a:noFill/>
        </p:spPr>
        <p:txBody>
          <a:bodyPr wrap="none" rtlCol="0">
            <a:spAutoFit/>
          </a:bodyPr>
          <a:lstStyle/>
          <a:p>
            <a:r>
              <a:rPr lang="es-ES" sz="3200" smtClean="0"/>
              <a:t>¿Qué es Prospectiva?</a:t>
            </a:r>
            <a:endParaRPr lang="es-ES" sz="3200"/>
          </a:p>
        </p:txBody>
      </p:sp>
    </p:spTree>
    <p:extLst>
      <p:ext uri="{BB962C8B-B14F-4D97-AF65-F5344CB8AC3E}">
        <p14:creationId xmlns:p14="http://schemas.microsoft.com/office/powerpoint/2010/main" val="1642195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a:off x="794583" y="1772816"/>
            <a:ext cx="7560840" cy="3108543"/>
          </a:xfrm>
          <a:prstGeom prst="rect">
            <a:avLst/>
          </a:prstGeom>
        </p:spPr>
        <p:txBody>
          <a:bodyPr wrap="square">
            <a:spAutoFit/>
          </a:bodyPr>
          <a:lstStyle/>
          <a:p>
            <a:pPr algn="just"/>
            <a:r>
              <a:rPr lang="es-ES" sz="2800">
                <a:effectLst>
                  <a:outerShdw blurRad="38100" dist="38100" dir="2700000" algn="tl">
                    <a:srgbClr val="000000">
                      <a:alpha val="43137"/>
                    </a:srgbClr>
                  </a:outerShdw>
                </a:effectLst>
              </a:rPr>
              <a:t>Para Gastón Berger, es una Actitud de:</a:t>
            </a:r>
          </a:p>
          <a:p>
            <a:pPr algn="just"/>
            <a:endParaRPr lang="es-ES" sz="2800" smtClean="0"/>
          </a:p>
          <a:p>
            <a:pPr marL="285750" indent="-285750" algn="just">
              <a:buFont typeface="Arial" panose="020B0604020202020204" pitchFamily="34" charset="0"/>
              <a:buChar char="•"/>
            </a:pPr>
            <a:r>
              <a:rPr lang="es-ES" sz="2800" smtClean="0"/>
              <a:t>Debemos </a:t>
            </a:r>
            <a:r>
              <a:rPr lang="es-ES" sz="2800"/>
              <a:t>entender que existe una conexión en todas cosas y una cadena de causas y efectos, siempre estaremos abrumados por el Futuro. Aprender a pensar en el Ser Humano, desde la Visión de Pierre </a:t>
            </a:r>
            <a:r>
              <a:rPr lang="es-ES" sz="2800" err="1"/>
              <a:t>Teilhard</a:t>
            </a:r>
            <a:r>
              <a:rPr lang="es-ES" sz="2800"/>
              <a:t> De </a:t>
            </a:r>
            <a:r>
              <a:rPr lang="es-ES" sz="2800" err="1"/>
              <a:t>Chardin</a:t>
            </a:r>
            <a:r>
              <a:rPr lang="es-ES" sz="2800"/>
              <a:t> (S.J.)</a:t>
            </a:r>
          </a:p>
        </p:txBody>
      </p:sp>
      <p:sp>
        <p:nvSpPr>
          <p:cNvPr id="4" name="3 CuadroTexto"/>
          <p:cNvSpPr txBox="1"/>
          <p:nvPr/>
        </p:nvSpPr>
        <p:spPr>
          <a:xfrm>
            <a:off x="3203848" y="614031"/>
            <a:ext cx="3738716" cy="584775"/>
          </a:xfrm>
          <a:prstGeom prst="rect">
            <a:avLst/>
          </a:prstGeom>
          <a:noFill/>
        </p:spPr>
        <p:txBody>
          <a:bodyPr wrap="none" rtlCol="0">
            <a:spAutoFit/>
          </a:bodyPr>
          <a:lstStyle/>
          <a:p>
            <a:r>
              <a:rPr lang="es-ES" sz="3200" smtClean="0"/>
              <a:t>¿Qué es Prospectiva?</a:t>
            </a:r>
            <a:endParaRPr lang="es-ES" sz="3200"/>
          </a:p>
        </p:txBody>
      </p:sp>
    </p:spTree>
    <p:extLst>
      <p:ext uri="{BB962C8B-B14F-4D97-AF65-F5344CB8AC3E}">
        <p14:creationId xmlns:p14="http://schemas.microsoft.com/office/powerpoint/2010/main" val="2419961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Rectángulo"/>
          <p:cNvSpPr/>
          <p:nvPr/>
        </p:nvSpPr>
        <p:spPr>
          <a:xfrm>
            <a:off x="107264" y="620688"/>
            <a:ext cx="8992206" cy="5909310"/>
          </a:xfrm>
          <a:prstGeom prst="rect">
            <a:avLst/>
          </a:prstGeom>
        </p:spPr>
        <p:txBody>
          <a:bodyPr wrap="square">
            <a:spAutoFit/>
          </a:bodyPr>
          <a:lstStyle/>
          <a:p>
            <a:pPr algn="just"/>
            <a:r>
              <a:rPr lang="es-ES" sz="2700"/>
              <a:t>La Prospectiva es, Construcción de Futuros en Paz.</a:t>
            </a:r>
          </a:p>
          <a:p>
            <a:pPr algn="just"/>
            <a:r>
              <a:rPr lang="es-ES" sz="2700"/>
              <a:t>En la Propositiva, la Metodología se encuentra en función al Centro de Interés del Decisor Final.</a:t>
            </a:r>
          </a:p>
          <a:p>
            <a:pPr algn="just"/>
            <a:r>
              <a:rPr lang="es-ES" sz="2700"/>
              <a:t>Conforme la dimensión el Futuro será de:</a:t>
            </a:r>
          </a:p>
          <a:p>
            <a:pPr lvl="0" algn="just"/>
            <a:r>
              <a:rPr lang="es-ES" sz="2700"/>
              <a:t>Dimensión Universal: Naciones Unidas (ONU), aporta “Agenda 2030 para el Desarrollo Sostenible”. Se Construye el Futuro desde: 17 Objetivos + 169 Metas + Medios.</a:t>
            </a:r>
          </a:p>
          <a:p>
            <a:pPr lvl="0" algn="just"/>
            <a:r>
              <a:rPr lang="es-ES" sz="2700"/>
              <a:t>Dimisión Universal: Organización de las Naciones Unidas para la Educación, la Ciencia y la Cultura (UNESCO). Se Construye el Futuro desde: </a:t>
            </a:r>
          </a:p>
          <a:p>
            <a:r>
              <a:rPr lang="es-ES" sz="2700"/>
              <a:t> </a:t>
            </a:r>
            <a:r>
              <a:rPr lang="es-ES" sz="2700" smtClean="0"/>
              <a:t>Misiones </a:t>
            </a:r>
            <a:r>
              <a:rPr lang="es-ES" sz="2700"/>
              <a:t>y Funciones </a:t>
            </a:r>
            <a:r>
              <a:rPr lang="es-ES" sz="2700" smtClean="0"/>
              <a:t>        hacia      la </a:t>
            </a:r>
            <a:r>
              <a:rPr lang="es-ES" sz="2700"/>
              <a:t>Visión.</a:t>
            </a:r>
          </a:p>
          <a:p>
            <a:r>
              <a:rPr lang="es-ES" sz="2700"/>
              <a:t> </a:t>
            </a:r>
            <a:r>
              <a:rPr lang="es-ES" sz="2700" smtClean="0"/>
              <a:t>De </a:t>
            </a:r>
            <a:r>
              <a:rPr lang="es-ES" sz="2700"/>
              <a:t>la Visión                       </a:t>
            </a:r>
            <a:r>
              <a:rPr lang="es-ES" sz="2700" smtClean="0"/>
              <a:t> hacia      la </a:t>
            </a:r>
            <a:r>
              <a:rPr lang="es-ES" sz="2700"/>
              <a:t>Acción.</a:t>
            </a:r>
          </a:p>
          <a:p>
            <a:r>
              <a:rPr lang="es-ES" sz="2700"/>
              <a:t> </a:t>
            </a:r>
            <a:r>
              <a:rPr lang="es-ES" sz="2700" smtClean="0"/>
              <a:t>De </a:t>
            </a:r>
            <a:r>
              <a:rPr lang="es-ES" sz="2700"/>
              <a:t>la Acción Prioritaria    </a:t>
            </a:r>
            <a:r>
              <a:rPr lang="es-ES" sz="2700" smtClean="0"/>
              <a:t>  hacia      </a:t>
            </a:r>
            <a:r>
              <a:rPr lang="es-ES" sz="2700"/>
              <a:t>el Cambio y el Desarrollo.</a:t>
            </a:r>
          </a:p>
          <a:p>
            <a:r>
              <a:rPr lang="es-ES" sz="2700"/>
              <a:t> </a:t>
            </a:r>
          </a:p>
        </p:txBody>
      </p:sp>
    </p:spTree>
    <p:extLst>
      <p:ext uri="{BB962C8B-B14F-4D97-AF65-F5344CB8AC3E}">
        <p14:creationId xmlns:p14="http://schemas.microsoft.com/office/powerpoint/2010/main" val="2164662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13 Llamada de flecha hacia arriba"/>
          <p:cNvSpPr/>
          <p:nvPr/>
        </p:nvSpPr>
        <p:spPr>
          <a:xfrm>
            <a:off x="6109681" y="3469536"/>
            <a:ext cx="2854807" cy="1399508"/>
          </a:xfrm>
          <a:prstGeom prst="upArrow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Llamada de flecha hacia arriba"/>
          <p:cNvSpPr/>
          <p:nvPr/>
        </p:nvSpPr>
        <p:spPr>
          <a:xfrm>
            <a:off x="2771800" y="3469534"/>
            <a:ext cx="2952328" cy="1398575"/>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Llamada de flecha hacia arriba"/>
          <p:cNvSpPr/>
          <p:nvPr/>
        </p:nvSpPr>
        <p:spPr>
          <a:xfrm>
            <a:off x="936386" y="3469536"/>
            <a:ext cx="1444626" cy="1399508"/>
          </a:xfrm>
          <a:prstGeom prst="up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936386" y="1988840"/>
            <a:ext cx="7812077"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2521694" y="2108175"/>
            <a:ext cx="4824536" cy="769441"/>
          </a:xfrm>
          <a:prstGeom prst="rect">
            <a:avLst/>
          </a:prstGeom>
          <a:noFill/>
        </p:spPr>
        <p:txBody>
          <a:bodyPr wrap="square" rtlCol="0">
            <a:spAutoFit/>
          </a:bodyPr>
          <a:lstStyle/>
          <a:p>
            <a:pPr algn="ctr"/>
            <a:r>
              <a:rPr lang="es-ES" sz="4400" i="1" smtClean="0">
                <a:effectLst>
                  <a:outerShdw blurRad="38100" dist="38100" dir="2700000" algn="tl">
                    <a:srgbClr val="000000">
                      <a:alpha val="43137"/>
                    </a:srgbClr>
                  </a:outerShdw>
                </a:effectLst>
              </a:rPr>
              <a:t>Plan de Gobierno</a:t>
            </a:r>
            <a:endParaRPr lang="es-ES" sz="4400" i="1">
              <a:effectLst>
                <a:outerShdw blurRad="38100" dist="38100" dir="2700000" algn="tl">
                  <a:srgbClr val="000000">
                    <a:alpha val="43137"/>
                  </a:srgbClr>
                </a:outerShdw>
              </a:effectLst>
            </a:endParaRPr>
          </a:p>
        </p:txBody>
      </p:sp>
      <p:sp>
        <p:nvSpPr>
          <p:cNvPr id="8" name="7 CuadroTexto"/>
          <p:cNvSpPr txBox="1"/>
          <p:nvPr/>
        </p:nvSpPr>
        <p:spPr>
          <a:xfrm>
            <a:off x="936386" y="4038047"/>
            <a:ext cx="1444626" cy="584775"/>
          </a:xfrm>
          <a:prstGeom prst="rect">
            <a:avLst/>
          </a:prstGeom>
          <a:noFill/>
        </p:spPr>
        <p:txBody>
          <a:bodyPr wrap="none" rtlCol="0">
            <a:spAutoFit/>
          </a:bodyPr>
          <a:lstStyle/>
          <a:p>
            <a:r>
              <a:rPr lang="es-ES" sz="3200" dirty="0" smtClean="0"/>
              <a:t>Empleo</a:t>
            </a:r>
            <a:endParaRPr lang="es-ES" sz="3200" dirty="0"/>
          </a:p>
        </p:txBody>
      </p:sp>
      <p:sp>
        <p:nvSpPr>
          <p:cNvPr id="9" name="8 CuadroTexto"/>
          <p:cNvSpPr txBox="1"/>
          <p:nvPr/>
        </p:nvSpPr>
        <p:spPr>
          <a:xfrm>
            <a:off x="2771800" y="3873766"/>
            <a:ext cx="2952328" cy="1077218"/>
          </a:xfrm>
          <a:prstGeom prst="rect">
            <a:avLst/>
          </a:prstGeom>
          <a:noFill/>
        </p:spPr>
        <p:txBody>
          <a:bodyPr wrap="square" rtlCol="0">
            <a:spAutoFit/>
          </a:bodyPr>
          <a:lstStyle/>
          <a:p>
            <a:pPr algn="ctr"/>
            <a:r>
              <a:rPr lang="es-ES" sz="3200" dirty="0" smtClean="0"/>
              <a:t>El Estado de tu lado</a:t>
            </a:r>
            <a:endParaRPr lang="es-ES" sz="3200" dirty="0"/>
          </a:p>
        </p:txBody>
      </p:sp>
      <p:sp>
        <p:nvSpPr>
          <p:cNvPr id="10" name="9 CuadroTexto"/>
          <p:cNvSpPr txBox="1"/>
          <p:nvPr/>
        </p:nvSpPr>
        <p:spPr>
          <a:xfrm>
            <a:off x="6119731" y="3882392"/>
            <a:ext cx="2854807" cy="1077218"/>
          </a:xfrm>
          <a:prstGeom prst="rect">
            <a:avLst/>
          </a:prstGeom>
          <a:noFill/>
        </p:spPr>
        <p:txBody>
          <a:bodyPr wrap="square" rtlCol="0">
            <a:spAutoFit/>
          </a:bodyPr>
          <a:lstStyle/>
          <a:p>
            <a:pPr algn="ctr"/>
            <a:r>
              <a:rPr lang="es-ES" sz="3200" dirty="0" smtClean="0"/>
              <a:t>Sistema de Ciudades</a:t>
            </a:r>
            <a:endParaRPr lang="es-ES" sz="3200" dirty="0"/>
          </a:p>
        </p:txBody>
      </p:sp>
    </p:spTree>
    <p:extLst>
      <p:ext uri="{BB962C8B-B14F-4D97-AF65-F5344CB8AC3E}">
        <p14:creationId xmlns:p14="http://schemas.microsoft.com/office/powerpoint/2010/main" val="14293758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a:off x="251520" y="764704"/>
            <a:ext cx="8640960" cy="5078313"/>
          </a:xfrm>
          <a:prstGeom prst="rect">
            <a:avLst/>
          </a:prstGeom>
        </p:spPr>
        <p:txBody>
          <a:bodyPr wrap="square">
            <a:spAutoFit/>
          </a:bodyPr>
          <a:lstStyle/>
          <a:p>
            <a:pPr lvl="0" algn="just"/>
            <a:r>
              <a:rPr lang="es-ES" sz="2700"/>
              <a:t>Dimensión Individual, Estructural e Institucional: Prospectiva Estratégica de la Red </a:t>
            </a:r>
            <a:r>
              <a:rPr lang="es-ES" sz="2700" err="1"/>
              <a:t>E&amp;E</a:t>
            </a:r>
            <a:r>
              <a:rPr lang="es-ES" sz="2700"/>
              <a:t> (Escenarios y Estrategias) en América Latina (</a:t>
            </a:r>
            <a:r>
              <a:rPr lang="es-ES" sz="2700" err="1"/>
              <a:t>MEYEP</a:t>
            </a:r>
            <a:r>
              <a:rPr lang="es-ES" sz="2700"/>
              <a:t>). Se Construye el Futuro desde:  </a:t>
            </a:r>
          </a:p>
          <a:p>
            <a:pPr algn="just"/>
            <a:r>
              <a:rPr lang="es-ES" sz="2700"/>
              <a:t>                  1) Comprensión del Problema.</a:t>
            </a:r>
          </a:p>
          <a:p>
            <a:pPr algn="just"/>
            <a:r>
              <a:rPr lang="es-ES" sz="2700"/>
              <a:t>                  2) Elaboración y Selección de Variables claves.</a:t>
            </a:r>
          </a:p>
          <a:p>
            <a:pPr algn="just"/>
            <a:r>
              <a:rPr lang="es-ES" sz="2700"/>
              <a:t>                  3) Elaboración del Escenario Óptimo (Ideal Lógico).</a:t>
            </a:r>
          </a:p>
          <a:p>
            <a:pPr algn="just"/>
            <a:r>
              <a:rPr lang="es-ES" sz="2700"/>
              <a:t>                  4) Elaboración del Escenario Tendencial.</a:t>
            </a:r>
          </a:p>
          <a:p>
            <a:pPr algn="just"/>
            <a:r>
              <a:rPr lang="es-ES" sz="2700"/>
              <a:t>                  5) Elaboración  de  Escenarios  Exploratorios   y   Hechos   Portadores de </a:t>
            </a:r>
          </a:p>
          <a:p>
            <a:pPr algn="just"/>
            <a:r>
              <a:rPr lang="es-ES" sz="2700"/>
              <a:t>                      Futuros.</a:t>
            </a:r>
          </a:p>
          <a:p>
            <a:pPr algn="just"/>
            <a:r>
              <a:rPr lang="es-ES" sz="2700"/>
              <a:t>                  6) Diseño del Escenario Apuesta.</a:t>
            </a:r>
          </a:p>
          <a:p>
            <a:pPr algn="just"/>
            <a:r>
              <a:rPr lang="es-ES" sz="2700"/>
              <a:t>                  7) Base de la Estrategia y Plan.</a:t>
            </a:r>
          </a:p>
        </p:txBody>
      </p:sp>
    </p:spTree>
    <p:extLst>
      <p:ext uri="{BB962C8B-B14F-4D97-AF65-F5344CB8AC3E}">
        <p14:creationId xmlns:p14="http://schemas.microsoft.com/office/powerpoint/2010/main" val="419988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Rectángulo"/>
          <p:cNvSpPr/>
          <p:nvPr/>
        </p:nvSpPr>
        <p:spPr>
          <a:xfrm>
            <a:off x="323528" y="1484784"/>
            <a:ext cx="8568952" cy="4401205"/>
          </a:xfrm>
          <a:prstGeom prst="rect">
            <a:avLst/>
          </a:prstGeom>
        </p:spPr>
        <p:txBody>
          <a:bodyPr wrap="square">
            <a:spAutoFit/>
          </a:bodyPr>
          <a:lstStyle/>
          <a:p>
            <a:pPr algn="just"/>
            <a:r>
              <a:rPr lang="es-ES" sz="2800"/>
              <a:t>Es decir, la Construcción de Futuro en Paz, puede ser realizada desde:</a:t>
            </a:r>
          </a:p>
          <a:p>
            <a:pPr lvl="0" algn="just"/>
            <a:r>
              <a:rPr lang="es-ES" sz="2800"/>
              <a:t>Los Objetivos y Metas.</a:t>
            </a:r>
          </a:p>
          <a:p>
            <a:pPr lvl="0" algn="just"/>
            <a:r>
              <a:rPr lang="es-ES" sz="2800"/>
              <a:t>Las Misiones y Funciones, Visiones y Acciones.</a:t>
            </a:r>
          </a:p>
          <a:p>
            <a:pPr lvl="0" algn="just"/>
            <a:r>
              <a:rPr lang="es-ES" sz="2800"/>
              <a:t>Variables y Escenarios.</a:t>
            </a:r>
          </a:p>
          <a:p>
            <a:pPr algn="just"/>
            <a:r>
              <a:rPr lang="es-ES" sz="2800"/>
              <a:t> </a:t>
            </a:r>
          </a:p>
          <a:p>
            <a:pPr algn="just"/>
            <a:r>
              <a:rPr lang="es-ES" sz="2800"/>
              <a:t>Los tres métodos seleccionados son de aplicación práctica en Organismos Internacionales y los mismos pueden ser de beneficios, a las personas, estructuras (</a:t>
            </a:r>
            <a:r>
              <a:rPr lang="es-ES" sz="2800" smtClean="0"/>
              <a:t>empresariales, gubernamentales y Municipios) </a:t>
            </a:r>
            <a:r>
              <a:rPr lang="es-ES" sz="2800"/>
              <a:t>y Universidades.</a:t>
            </a:r>
          </a:p>
        </p:txBody>
      </p:sp>
    </p:spTree>
    <p:extLst>
      <p:ext uri="{BB962C8B-B14F-4D97-AF65-F5344CB8AC3E}">
        <p14:creationId xmlns:p14="http://schemas.microsoft.com/office/powerpoint/2010/main" val="1262571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6233" y="1722303"/>
            <a:ext cx="4612909" cy="4586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771800" y="958458"/>
            <a:ext cx="3441776" cy="461665"/>
          </a:xfrm>
          <a:prstGeom prst="rect">
            <a:avLst/>
          </a:prstGeom>
          <a:noFill/>
        </p:spPr>
        <p:txBody>
          <a:bodyPr wrap="none" rtlCol="0">
            <a:spAutoFit/>
          </a:bodyPr>
          <a:lstStyle/>
          <a:p>
            <a:r>
              <a:rPr lang="es-ES" sz="2400" u="sng" smtClean="0"/>
              <a:t>OBJETIVO NUMERO 11</a:t>
            </a:r>
            <a:endParaRPr lang="es-ES" sz="2400" u="sng"/>
          </a:p>
        </p:txBody>
      </p:sp>
    </p:spTree>
    <p:extLst>
      <p:ext uri="{BB962C8B-B14F-4D97-AF65-F5344CB8AC3E}">
        <p14:creationId xmlns:p14="http://schemas.microsoft.com/office/powerpoint/2010/main" val="1946780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323528" y="2865689"/>
            <a:ext cx="4464495" cy="830997"/>
          </a:xfrm>
          <a:prstGeom prst="rect">
            <a:avLst/>
          </a:prstGeom>
          <a:noFill/>
        </p:spPr>
        <p:txBody>
          <a:bodyPr wrap="square" rtlCol="0">
            <a:spAutoFit/>
          </a:bodyPr>
          <a:lstStyle/>
          <a:p>
            <a:r>
              <a:rPr lang="es-ES" sz="2400" smtClean="0"/>
              <a:t>HOY: LOS GRANDES CONCEPTOS UNIVERSALES:</a:t>
            </a:r>
            <a:endParaRPr lang="es-ES" sz="2400"/>
          </a:p>
        </p:txBody>
      </p:sp>
      <p:sp>
        <p:nvSpPr>
          <p:cNvPr id="3" name="2 CuadroTexto"/>
          <p:cNvSpPr txBox="1"/>
          <p:nvPr/>
        </p:nvSpPr>
        <p:spPr>
          <a:xfrm>
            <a:off x="5756417" y="1052736"/>
            <a:ext cx="3070905" cy="461665"/>
          </a:xfrm>
          <a:prstGeom prst="rect">
            <a:avLst/>
          </a:prstGeom>
          <a:noFill/>
        </p:spPr>
        <p:txBody>
          <a:bodyPr wrap="none" rtlCol="0">
            <a:spAutoFit/>
          </a:bodyPr>
          <a:lstStyle/>
          <a:p>
            <a:r>
              <a:rPr lang="es-ES" sz="2400" smtClean="0"/>
              <a:t>EMPODERAMIENTO</a:t>
            </a:r>
            <a:endParaRPr lang="es-ES" sz="2400"/>
          </a:p>
        </p:txBody>
      </p:sp>
      <p:sp>
        <p:nvSpPr>
          <p:cNvPr id="4" name="3 CuadroTexto"/>
          <p:cNvSpPr txBox="1"/>
          <p:nvPr/>
        </p:nvSpPr>
        <p:spPr>
          <a:xfrm>
            <a:off x="5848347" y="2622103"/>
            <a:ext cx="2082621" cy="461665"/>
          </a:xfrm>
          <a:prstGeom prst="rect">
            <a:avLst/>
          </a:prstGeom>
          <a:noFill/>
        </p:spPr>
        <p:txBody>
          <a:bodyPr wrap="none" rtlCol="0">
            <a:spAutoFit/>
          </a:bodyPr>
          <a:lstStyle/>
          <a:p>
            <a:r>
              <a:rPr lang="es-ES" sz="2400" smtClean="0"/>
              <a:t>RESILIENCIA</a:t>
            </a:r>
            <a:endParaRPr lang="es-ES" sz="2400"/>
          </a:p>
        </p:txBody>
      </p:sp>
      <p:sp>
        <p:nvSpPr>
          <p:cNvPr id="5" name="4 CuadroTexto"/>
          <p:cNvSpPr txBox="1"/>
          <p:nvPr/>
        </p:nvSpPr>
        <p:spPr>
          <a:xfrm>
            <a:off x="5848347" y="3883738"/>
            <a:ext cx="1845377" cy="461665"/>
          </a:xfrm>
          <a:prstGeom prst="rect">
            <a:avLst/>
          </a:prstGeom>
          <a:noFill/>
        </p:spPr>
        <p:txBody>
          <a:bodyPr wrap="none" rtlCol="0">
            <a:spAutoFit/>
          </a:bodyPr>
          <a:lstStyle/>
          <a:p>
            <a:r>
              <a:rPr lang="es-ES" sz="2400" smtClean="0"/>
              <a:t>INCLUSIÓN</a:t>
            </a:r>
            <a:endParaRPr lang="es-ES" sz="2400"/>
          </a:p>
        </p:txBody>
      </p:sp>
      <p:sp>
        <p:nvSpPr>
          <p:cNvPr id="6" name="5 CuadroTexto"/>
          <p:cNvSpPr txBox="1"/>
          <p:nvPr/>
        </p:nvSpPr>
        <p:spPr>
          <a:xfrm>
            <a:off x="5826757" y="5229200"/>
            <a:ext cx="3000565" cy="461665"/>
          </a:xfrm>
          <a:prstGeom prst="rect">
            <a:avLst/>
          </a:prstGeom>
          <a:noFill/>
        </p:spPr>
        <p:txBody>
          <a:bodyPr wrap="none" rtlCol="0">
            <a:spAutoFit/>
          </a:bodyPr>
          <a:lstStyle/>
          <a:p>
            <a:r>
              <a:rPr lang="es-ES" sz="2400" smtClean="0"/>
              <a:t>SUSTENTABILIDAD</a:t>
            </a:r>
            <a:endParaRPr lang="es-ES" sz="2400"/>
          </a:p>
        </p:txBody>
      </p:sp>
      <p:cxnSp>
        <p:nvCxnSpPr>
          <p:cNvPr id="8" name="7 Conector recto de flecha"/>
          <p:cNvCxnSpPr/>
          <p:nvPr/>
        </p:nvCxnSpPr>
        <p:spPr>
          <a:xfrm flipV="1">
            <a:off x="4427984" y="1514401"/>
            <a:ext cx="1328433" cy="1766786"/>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a:endCxn id="4" idx="1"/>
          </p:cNvCxnSpPr>
          <p:nvPr/>
        </p:nvCxnSpPr>
        <p:spPr>
          <a:xfrm flipV="1">
            <a:off x="4427984" y="2852936"/>
            <a:ext cx="1420363" cy="428251"/>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endCxn id="5" idx="1"/>
          </p:cNvCxnSpPr>
          <p:nvPr/>
        </p:nvCxnSpPr>
        <p:spPr>
          <a:xfrm>
            <a:off x="4427984" y="3281187"/>
            <a:ext cx="1420363" cy="833384"/>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4427984" y="3281187"/>
            <a:ext cx="1328433" cy="2092029"/>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134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Rectángulo"/>
          <p:cNvSpPr/>
          <p:nvPr/>
        </p:nvSpPr>
        <p:spPr>
          <a:xfrm>
            <a:off x="282856" y="-5417"/>
            <a:ext cx="8748464" cy="6863417"/>
          </a:xfrm>
          <a:prstGeom prst="rect">
            <a:avLst/>
          </a:prstGeom>
        </p:spPr>
        <p:txBody>
          <a:bodyPr wrap="square">
            <a:spAutoFit/>
          </a:bodyPr>
          <a:lstStyle/>
          <a:p>
            <a:r>
              <a:rPr lang="es-ES" sz="3200" smtClean="0"/>
              <a:t>EMPODERAMIENTO</a:t>
            </a:r>
          </a:p>
          <a:p>
            <a:endParaRPr lang="es-ES" smtClean="0"/>
          </a:p>
          <a:p>
            <a:r>
              <a:rPr lang="es-ES" sz="2400" smtClean="0"/>
              <a:t>¿</a:t>
            </a:r>
            <a:r>
              <a:rPr lang="es-ES" sz="1900"/>
              <a:t>QUÉ ES EL EMPODERAMIENTO</a:t>
            </a:r>
            <a:r>
              <a:rPr lang="es-ES" sz="1900" smtClean="0"/>
              <a:t>?</a:t>
            </a:r>
          </a:p>
          <a:p>
            <a:r>
              <a:rPr lang="es-ES" sz="1900"/>
              <a:t/>
            </a:r>
            <a:br>
              <a:rPr lang="es-ES" sz="1900"/>
            </a:br>
            <a:r>
              <a:rPr lang="es-ES" sz="1900"/>
              <a:t>Se dice del CONJUNTO DE PROGRAMAS Y TÉCNICAS QUE INTENTAN RESTITUIR LA CAPACIDAD DE ACCIÓN INDEPENDIENTE E INFORMADA DEL CIUDADANO QUE HA SIDO PREVIAMENTE DESPOSEÍDO DE LO MÁS BÁSICO: EL CONOCIMIENTO Y DOMINIO DE SÍ MISMO.</a:t>
            </a:r>
            <a:br>
              <a:rPr lang="es-ES" sz="1900"/>
            </a:br>
            <a:r>
              <a:rPr lang="es-ES" sz="1900"/>
              <a:t>A algunos individuos y grupos humanos se les hace creer que sus acciones no sirven en ningún caso para cambiar su vida, satisfacer sus necesidades, influir en otros, etc. Inculcando esta creencia se excluye a los individuos del acceso a recursos, posiciones sociales, etc</a:t>
            </a:r>
            <a:r>
              <a:rPr lang="es-ES" sz="1900" smtClean="0"/>
              <a:t>.</a:t>
            </a:r>
            <a:r>
              <a:rPr lang="es-ES" sz="1900"/>
              <a:t/>
            </a:r>
            <a:br>
              <a:rPr lang="es-ES" sz="1900"/>
            </a:br>
            <a:r>
              <a:rPr lang="es-ES" sz="1900"/>
              <a:t>La Cultura del Secretismo Burocrático y la falta de Ética de los Servidores Públicos es una de las fuentes de este sentimiento de falta de Poder que tienen algunos individuos y grupos.</a:t>
            </a:r>
          </a:p>
          <a:p>
            <a:endParaRPr lang="es-ES" sz="1900" smtClean="0"/>
          </a:p>
          <a:p>
            <a:r>
              <a:rPr lang="es-ES" sz="1900" smtClean="0"/>
              <a:t>¿</a:t>
            </a:r>
            <a:r>
              <a:rPr lang="es-ES" sz="1900"/>
              <a:t>QUÉ SE INTENTA RESTITUIR A LAS PERSONAS MEDIANTE </a:t>
            </a:r>
            <a:r>
              <a:rPr lang="es-ES" sz="1900" smtClean="0"/>
              <a:t>EL EMPODERAMIENTO?</a:t>
            </a:r>
          </a:p>
          <a:p>
            <a:r>
              <a:rPr lang="es-ES" sz="1900"/>
              <a:t/>
            </a:r>
            <a:br>
              <a:rPr lang="es-ES" sz="1900"/>
            </a:br>
            <a:r>
              <a:rPr lang="es-ES" sz="1900"/>
              <a:t>Mediante el Empoderamiento se intenta RESTITUIR a las Personas lo más característicamente humano: LA RELACIÓN CONTINGENTE ENTRE </a:t>
            </a:r>
            <a:r>
              <a:rPr lang="es-ES" sz="1900" smtClean="0"/>
              <a:t>SUS ACCIONES </a:t>
            </a:r>
            <a:r>
              <a:rPr lang="es-ES" sz="1900"/>
              <a:t>Y RESULTADOS</a:t>
            </a:r>
            <a:r>
              <a:rPr lang="es-ES" sz="2400"/>
              <a:t>.</a:t>
            </a:r>
          </a:p>
        </p:txBody>
      </p:sp>
    </p:spTree>
    <p:extLst>
      <p:ext uri="{BB962C8B-B14F-4D97-AF65-F5344CB8AC3E}">
        <p14:creationId xmlns:p14="http://schemas.microsoft.com/office/powerpoint/2010/main" val="3990067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1475656" y="332655"/>
            <a:ext cx="6048672" cy="63146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98423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CuadroTexto"/>
          <p:cNvSpPr txBox="1"/>
          <p:nvPr/>
        </p:nvSpPr>
        <p:spPr>
          <a:xfrm>
            <a:off x="539552" y="1484784"/>
            <a:ext cx="8064896" cy="2400657"/>
          </a:xfrm>
          <a:prstGeom prst="rect">
            <a:avLst/>
          </a:prstGeom>
          <a:noFill/>
        </p:spPr>
        <p:txBody>
          <a:bodyPr wrap="square" rtlCol="0">
            <a:spAutoFit/>
          </a:bodyPr>
          <a:lstStyle/>
          <a:p>
            <a:pPr fontAlgn="base"/>
            <a:r>
              <a:rPr lang="es-ES" sz="2800" smtClean="0"/>
              <a:t>INCLUSIVO, VA</a:t>
            </a:r>
          </a:p>
          <a:p>
            <a:pPr fontAlgn="base"/>
            <a:endParaRPr lang="es-ES"/>
          </a:p>
          <a:p>
            <a:pPr algn="just" fontAlgn="base"/>
            <a:r>
              <a:rPr lang="es-ES" sz="2400" smtClean="0"/>
              <a:t>Del</a:t>
            </a:r>
            <a:r>
              <a:rPr lang="es-ES" sz="2400"/>
              <a:t> lat. escolástico </a:t>
            </a:r>
            <a:r>
              <a:rPr lang="es-ES" sz="2400" i="1" err="1"/>
              <a:t>inclusivus</a:t>
            </a:r>
            <a:r>
              <a:rPr lang="es-ES" sz="2400" i="1"/>
              <a:t>,</a:t>
            </a:r>
            <a:r>
              <a:rPr lang="es-ES" sz="2400"/>
              <a:t> y este del lat. </a:t>
            </a:r>
            <a:r>
              <a:rPr lang="es-ES" sz="2400" i="1" err="1"/>
              <a:t>inclūsus</a:t>
            </a:r>
            <a:r>
              <a:rPr lang="es-ES" sz="2400" i="1"/>
              <a:t>,</a:t>
            </a:r>
            <a:r>
              <a:rPr lang="es-ES" sz="2400"/>
              <a:t> </a:t>
            </a:r>
            <a:r>
              <a:rPr lang="es-ES" sz="2400" err="1"/>
              <a:t>part</a:t>
            </a:r>
            <a:r>
              <a:rPr lang="es-ES" sz="2400"/>
              <a:t>. </a:t>
            </a:r>
            <a:r>
              <a:rPr lang="es-ES" sz="2400" err="1"/>
              <a:t>pas</a:t>
            </a:r>
            <a:r>
              <a:rPr lang="es-ES" sz="2400"/>
              <a:t>. de </a:t>
            </a:r>
            <a:r>
              <a:rPr lang="es-ES" sz="2400" i="1" err="1"/>
              <a:t>includĕre</a:t>
            </a:r>
            <a:r>
              <a:rPr lang="es-ES" sz="2400"/>
              <a:t> 'incluir', 'encerrar', e </a:t>
            </a:r>
            <a:r>
              <a:rPr lang="es-ES" sz="2400" i="1"/>
              <a:t>-</a:t>
            </a:r>
            <a:r>
              <a:rPr lang="es-ES" sz="2400" i="1" err="1"/>
              <a:t>īvus</a:t>
            </a:r>
            <a:r>
              <a:rPr lang="es-ES" sz="2400"/>
              <a:t> '-</a:t>
            </a:r>
            <a:r>
              <a:rPr lang="es-ES" sz="2400" err="1"/>
              <a:t>ivo</a:t>
            </a:r>
            <a:r>
              <a:rPr lang="es-ES" sz="2400"/>
              <a:t>'.</a:t>
            </a:r>
          </a:p>
          <a:p>
            <a:pPr algn="just" fontAlgn="base"/>
            <a:r>
              <a:rPr lang="es-ES" sz="2400" b="1"/>
              <a:t>1. </a:t>
            </a:r>
            <a:r>
              <a:rPr lang="es-ES" sz="2400" err="1"/>
              <a:t>adj</a:t>
            </a:r>
            <a:r>
              <a:rPr lang="es-ES" sz="2400"/>
              <a:t>. Que incluye o tiene virtud y capacidad para incluir.</a:t>
            </a:r>
          </a:p>
          <a:p>
            <a:pPr algn="just" fontAlgn="base"/>
            <a:r>
              <a:rPr lang="es-ES" sz="1400" i="1"/>
              <a:t>Real Academia Española © Todos los derechos reservados</a:t>
            </a:r>
          </a:p>
          <a:p>
            <a:endParaRPr lang="es-ES"/>
          </a:p>
        </p:txBody>
      </p:sp>
    </p:spTree>
    <p:extLst>
      <p:ext uri="{BB962C8B-B14F-4D97-AF65-F5344CB8AC3E}">
        <p14:creationId xmlns:p14="http://schemas.microsoft.com/office/powerpoint/2010/main" val="12767913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CuadroTexto"/>
          <p:cNvSpPr txBox="1"/>
          <p:nvPr/>
        </p:nvSpPr>
        <p:spPr>
          <a:xfrm>
            <a:off x="251519" y="1556792"/>
            <a:ext cx="8892479" cy="2923877"/>
          </a:xfrm>
          <a:prstGeom prst="rect">
            <a:avLst/>
          </a:prstGeom>
          <a:noFill/>
        </p:spPr>
        <p:txBody>
          <a:bodyPr wrap="square" rtlCol="0">
            <a:spAutoFit/>
          </a:bodyPr>
          <a:lstStyle/>
          <a:p>
            <a:pPr fontAlgn="base"/>
            <a:r>
              <a:rPr lang="es-ES" sz="3200" smtClean="0"/>
              <a:t>SOSTENIBLE</a:t>
            </a:r>
          </a:p>
          <a:p>
            <a:pPr algn="just" fontAlgn="base"/>
            <a:endParaRPr lang="es-ES" sz="3200" smtClean="0"/>
          </a:p>
          <a:p>
            <a:pPr algn="just" fontAlgn="base"/>
            <a:r>
              <a:rPr lang="es-ES" sz="2200" b="1" smtClean="0"/>
              <a:t>1</a:t>
            </a:r>
            <a:r>
              <a:rPr lang="es-ES" sz="2200" b="1"/>
              <a:t>. </a:t>
            </a:r>
            <a:r>
              <a:rPr lang="es-ES" sz="2200" err="1"/>
              <a:t>adj</a:t>
            </a:r>
            <a:r>
              <a:rPr lang="es-ES" sz="2200"/>
              <a:t>. Que se puede sostener. </a:t>
            </a:r>
            <a:r>
              <a:rPr lang="es-ES" sz="2200" i="1"/>
              <a:t>Opinión, situación sostenible.</a:t>
            </a:r>
            <a:endParaRPr lang="es-ES" sz="2200"/>
          </a:p>
          <a:p>
            <a:pPr algn="just" fontAlgn="base"/>
            <a:r>
              <a:rPr lang="es-ES" sz="2200" b="1"/>
              <a:t>2. </a:t>
            </a:r>
            <a:r>
              <a:rPr lang="es-ES" sz="2200" err="1"/>
              <a:t>adj</a:t>
            </a:r>
            <a:r>
              <a:rPr lang="es-ES" sz="2200"/>
              <a:t>. Especialmente en ecología y economía, que se puede mantener </a:t>
            </a:r>
            <a:r>
              <a:rPr lang="es-ES" sz="2200" smtClean="0"/>
              <a:t>durante largo</a:t>
            </a:r>
            <a:r>
              <a:rPr lang="es-ES" sz="2200"/>
              <a:t> tiempo sin agotar los recursos o causar grave daño al medio ambiente</a:t>
            </a:r>
            <a:r>
              <a:rPr lang="es-ES" sz="2200" smtClean="0"/>
              <a:t>. </a:t>
            </a:r>
            <a:r>
              <a:rPr lang="es-ES" sz="2200" i="1" smtClean="0"/>
              <a:t>Desarrollo</a:t>
            </a:r>
            <a:r>
              <a:rPr lang="es-ES" sz="2200" i="1"/>
              <a:t>, economía sostenible.</a:t>
            </a:r>
            <a:endParaRPr lang="es-ES" sz="2200"/>
          </a:p>
          <a:p>
            <a:pPr algn="just" fontAlgn="base"/>
            <a:r>
              <a:rPr lang="es-ES" sz="1400" i="1"/>
              <a:t>Real Academia Española © Todos los derechos reservados</a:t>
            </a:r>
          </a:p>
          <a:p>
            <a:endParaRPr lang="es-ES"/>
          </a:p>
        </p:txBody>
      </p:sp>
    </p:spTree>
    <p:extLst>
      <p:ext uri="{BB962C8B-B14F-4D97-AF65-F5344CB8AC3E}">
        <p14:creationId xmlns:p14="http://schemas.microsoft.com/office/powerpoint/2010/main" val="1870710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CuadroTexto"/>
          <p:cNvSpPr txBox="1"/>
          <p:nvPr/>
        </p:nvSpPr>
        <p:spPr>
          <a:xfrm>
            <a:off x="0" y="404664"/>
            <a:ext cx="9144000" cy="6863417"/>
          </a:xfrm>
          <a:prstGeom prst="rect">
            <a:avLst/>
          </a:prstGeom>
          <a:noFill/>
        </p:spPr>
        <p:txBody>
          <a:bodyPr wrap="square" rtlCol="0">
            <a:spAutoFit/>
          </a:bodyPr>
          <a:lstStyle/>
          <a:p>
            <a:pPr fontAlgn="base"/>
            <a:r>
              <a:rPr lang="es-ES" sz="3200" smtClean="0"/>
              <a:t>SEGURO, RA</a:t>
            </a:r>
          </a:p>
          <a:p>
            <a:pPr fontAlgn="base"/>
            <a:endParaRPr lang="es-ES"/>
          </a:p>
          <a:p>
            <a:pPr algn="just" fontAlgn="base"/>
            <a:r>
              <a:rPr lang="es-ES" sz="2300" smtClean="0"/>
              <a:t>Del</a:t>
            </a:r>
            <a:r>
              <a:rPr lang="es-ES" sz="2300"/>
              <a:t> lat. </a:t>
            </a:r>
            <a:r>
              <a:rPr lang="es-ES" sz="2300" i="1" err="1"/>
              <a:t>secūrus</a:t>
            </a:r>
            <a:r>
              <a:rPr lang="es-ES" sz="2300" i="1"/>
              <a:t>.</a:t>
            </a:r>
            <a:endParaRPr lang="es-ES" sz="2300"/>
          </a:p>
          <a:p>
            <a:pPr algn="just" fontAlgn="base"/>
            <a:r>
              <a:rPr lang="es-ES" sz="2300" b="1"/>
              <a:t>1. </a:t>
            </a:r>
            <a:r>
              <a:rPr lang="es-ES" sz="2300" err="1"/>
              <a:t>adj</a:t>
            </a:r>
            <a:r>
              <a:rPr lang="es-ES" sz="2300"/>
              <a:t>. Libre y exento de riesgo.</a:t>
            </a:r>
          </a:p>
          <a:p>
            <a:pPr algn="just" fontAlgn="base"/>
            <a:r>
              <a:rPr lang="es-ES" sz="2300" b="1"/>
              <a:t>2. </a:t>
            </a:r>
            <a:r>
              <a:rPr lang="es-ES" sz="2300" err="1"/>
              <a:t>adj</a:t>
            </a:r>
            <a:r>
              <a:rPr lang="es-ES" sz="2300"/>
              <a:t>. Cierto, indubitable.</a:t>
            </a:r>
          </a:p>
          <a:p>
            <a:pPr algn="just" fontAlgn="base"/>
            <a:r>
              <a:rPr lang="es-ES" sz="2300" b="1"/>
              <a:t>3. </a:t>
            </a:r>
            <a:r>
              <a:rPr lang="es-ES" sz="2300" err="1"/>
              <a:t>adj</a:t>
            </a:r>
            <a:r>
              <a:rPr lang="es-ES" sz="2300"/>
              <a:t>. Firme o bien sujeto.</a:t>
            </a:r>
          </a:p>
          <a:p>
            <a:pPr algn="just" fontAlgn="base"/>
            <a:r>
              <a:rPr lang="es-ES" sz="2300" b="1"/>
              <a:t>4. </a:t>
            </a:r>
            <a:r>
              <a:rPr lang="es-ES" sz="2300" err="1"/>
              <a:t>adj</a:t>
            </a:r>
            <a:r>
              <a:rPr lang="es-ES" sz="2300"/>
              <a:t>. Que no falla o que ofrece confianza. </a:t>
            </a:r>
            <a:r>
              <a:rPr lang="es-ES" sz="2300" i="1"/>
              <a:t>Un método seguro.</a:t>
            </a:r>
            <a:r>
              <a:rPr lang="es-ES" sz="2300"/>
              <a:t> </a:t>
            </a:r>
            <a:r>
              <a:rPr lang="es-ES" sz="2300" i="1"/>
              <a:t>Juan es un </a:t>
            </a:r>
            <a:r>
              <a:rPr lang="es-ES" sz="2300" i="1" smtClean="0"/>
              <a:t>aliado seguro</a:t>
            </a:r>
            <a:r>
              <a:rPr lang="es-ES" sz="2300" i="1"/>
              <a:t>.</a:t>
            </a:r>
            <a:endParaRPr lang="es-ES" sz="2300"/>
          </a:p>
          <a:p>
            <a:pPr algn="just" fontAlgn="base"/>
            <a:r>
              <a:rPr lang="es-ES" sz="2300" b="1"/>
              <a:t>5. </a:t>
            </a:r>
            <a:r>
              <a:rPr lang="es-ES" sz="2300" err="1"/>
              <a:t>adj</a:t>
            </a:r>
            <a:r>
              <a:rPr lang="es-ES" sz="2300"/>
              <a:t>. Dicho de una persona: Que no siente duda. </a:t>
            </a:r>
            <a:r>
              <a:rPr lang="es-ES" sz="2300" i="1"/>
              <a:t>Está segura </a:t>
            </a:r>
            <a:r>
              <a:rPr lang="es-ES" sz="2300" i="1" cap="all"/>
              <a:t>DE</a:t>
            </a:r>
            <a:r>
              <a:rPr lang="es-ES" sz="2300" i="1"/>
              <a:t> ello.</a:t>
            </a:r>
            <a:endParaRPr lang="es-ES" sz="2300"/>
          </a:p>
          <a:p>
            <a:pPr algn="just" fontAlgn="base"/>
            <a:r>
              <a:rPr lang="es-ES" sz="2300" b="1"/>
              <a:t>6. </a:t>
            </a:r>
            <a:r>
              <a:rPr lang="es-ES" sz="2300"/>
              <a:t>m. Seguridad, certeza, confianza.</a:t>
            </a:r>
          </a:p>
          <a:p>
            <a:pPr algn="just" fontAlgn="base"/>
            <a:r>
              <a:rPr lang="es-ES" sz="2300" b="1"/>
              <a:t>7. </a:t>
            </a:r>
            <a:r>
              <a:rPr lang="es-ES" sz="2300"/>
              <a:t>m. Lugar o sitio libre de todo peligro.</a:t>
            </a:r>
          </a:p>
          <a:p>
            <a:pPr algn="just" fontAlgn="base"/>
            <a:r>
              <a:rPr lang="es-ES" sz="2300" b="1"/>
              <a:t>8. </a:t>
            </a:r>
            <a:r>
              <a:rPr lang="es-ES" sz="2300"/>
              <a:t>m. Mecanismo que impide el funcionamiento involuntario de un aparato</a:t>
            </a:r>
            <a:r>
              <a:rPr lang="es-ES" sz="2300" smtClean="0"/>
              <a:t>, máquina</a:t>
            </a:r>
            <a:r>
              <a:rPr lang="es-ES" sz="2300"/>
              <a:t> o arma, o que aumenta la firmeza de un cierre.</a:t>
            </a:r>
          </a:p>
          <a:p>
            <a:pPr algn="just" fontAlgn="base"/>
            <a:r>
              <a:rPr lang="es-ES" sz="2300" b="1"/>
              <a:t>9. </a:t>
            </a:r>
            <a:r>
              <a:rPr lang="es-ES" sz="2300"/>
              <a:t>m. Dispositivo que advierte de que se ha producido una anomalía en </a:t>
            </a:r>
            <a:r>
              <a:rPr lang="es-ES" sz="2300" smtClean="0"/>
              <a:t>el funcionamiento</a:t>
            </a:r>
            <a:r>
              <a:rPr lang="es-ES" sz="2300"/>
              <a:t> de algo. </a:t>
            </a:r>
            <a:r>
              <a:rPr lang="es-ES" sz="2300" i="1"/>
              <a:t>Hemos avisado a los técnicos en cuanto ha saltado </a:t>
            </a:r>
            <a:r>
              <a:rPr lang="es-ES" sz="2300" i="1" smtClean="0"/>
              <a:t>el seguro.</a:t>
            </a:r>
          </a:p>
          <a:p>
            <a:pPr algn="just" fontAlgn="base"/>
            <a:r>
              <a:rPr lang="es-ES" sz="1400" i="1"/>
              <a:t>Real Academia Española © Todos los derechos reservados</a:t>
            </a:r>
          </a:p>
          <a:p>
            <a:pPr algn="just" fontAlgn="base"/>
            <a:endParaRPr lang="es-ES" sz="2300"/>
          </a:p>
          <a:p>
            <a:endParaRPr lang="es-ES" sz="2300"/>
          </a:p>
        </p:txBody>
      </p:sp>
    </p:spTree>
    <p:extLst>
      <p:ext uri="{BB962C8B-B14F-4D97-AF65-F5344CB8AC3E}">
        <p14:creationId xmlns:p14="http://schemas.microsoft.com/office/powerpoint/2010/main" val="42468679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Rectángulo"/>
          <p:cNvSpPr/>
          <p:nvPr/>
        </p:nvSpPr>
        <p:spPr>
          <a:xfrm>
            <a:off x="467544" y="889844"/>
            <a:ext cx="8352928" cy="5016758"/>
          </a:xfrm>
          <a:prstGeom prst="rect">
            <a:avLst/>
          </a:prstGeom>
        </p:spPr>
        <p:txBody>
          <a:bodyPr wrap="square">
            <a:spAutoFit/>
          </a:bodyPr>
          <a:lstStyle/>
          <a:p>
            <a:r>
              <a:rPr lang="es-ES" sz="3200" err="1" smtClean="0"/>
              <a:t>EMPATIA</a:t>
            </a:r>
            <a:endParaRPr lang="es-ES" sz="3200" smtClean="0"/>
          </a:p>
          <a:p>
            <a:endParaRPr lang="es-ES"/>
          </a:p>
          <a:p>
            <a:r>
              <a:rPr lang="es-ES" smtClean="0"/>
              <a:t>¿</a:t>
            </a:r>
            <a:r>
              <a:rPr lang="es-ES"/>
              <a:t>QUÉ ES LA EMPATÍA?</a:t>
            </a:r>
            <a:br>
              <a:rPr lang="es-ES"/>
            </a:br>
            <a:endParaRPr lang="es-ES" smtClean="0"/>
          </a:p>
          <a:p>
            <a:r>
              <a:rPr lang="es-ES" smtClean="0"/>
              <a:t>La </a:t>
            </a:r>
            <a:r>
              <a:rPr lang="es-ES"/>
              <a:t>Empatía ES LA CAPACIDAD DE COMPARTIR Y COMPRENDER EL ESTADO EMOCIONAL DE OTRA PERSONA.</a:t>
            </a:r>
            <a:br>
              <a:rPr lang="es-ES"/>
            </a:br>
            <a:r>
              <a:rPr lang="es-ES"/>
              <a:t>Algunos teóricos afirman que no es una emoción en sentido estricto sino más bien una habilidad que nos permite experimentar distintas emociones.</a:t>
            </a:r>
            <a:br>
              <a:rPr lang="es-ES"/>
            </a:br>
            <a:r>
              <a:rPr lang="es-ES"/>
              <a:t>La Empatía se refiere al PROCESO POR EL QUE ALGUIEN, TRAS PONERSE EN EL LUGAR DE LA OTRA PERSONA QUE SIENTE UNA DETERMINADA EMOCIÓN, ES CAPAZ DE COMPRENDER SUS SENTIMIENTOS, CÓMO HAN SURGIDO, lo que le gustaría hacer para fortalecerlos o aliviarlos, los pensamientos y cambios corporales que les acompañan, etc</a:t>
            </a:r>
            <a:r>
              <a:rPr lang="es-ES" smtClean="0"/>
              <a:t>.</a:t>
            </a:r>
          </a:p>
          <a:p>
            <a:endParaRPr lang="es-ES" smtClean="0"/>
          </a:p>
          <a:p>
            <a:r>
              <a:rPr lang="es-ES" smtClean="0"/>
              <a:t>LA </a:t>
            </a:r>
            <a:r>
              <a:rPr lang="es-ES"/>
              <a:t>EMPATÍA ESTA RELACIONADA CON NUESTRAS DESTREZAS </a:t>
            </a:r>
            <a:r>
              <a:rPr lang="es-ES" smtClean="0"/>
              <a:t>SOCIALES</a:t>
            </a:r>
          </a:p>
          <a:p>
            <a:endParaRPr lang="es-ES" smtClean="0"/>
          </a:p>
          <a:p>
            <a:r>
              <a:rPr lang="es-ES" smtClean="0"/>
              <a:t>AYUDA </a:t>
            </a:r>
            <a:r>
              <a:rPr lang="es-ES"/>
              <a:t>A RESOLVER CONFLICTOS</a:t>
            </a:r>
          </a:p>
        </p:txBody>
      </p:sp>
    </p:spTree>
    <p:extLst>
      <p:ext uri="{BB962C8B-B14F-4D97-AF65-F5344CB8AC3E}">
        <p14:creationId xmlns:p14="http://schemas.microsoft.com/office/powerpoint/2010/main" val="306211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1115616" y="1054187"/>
            <a:ext cx="3021148" cy="1077218"/>
          </a:xfrm>
          <a:prstGeom prst="rect">
            <a:avLst/>
          </a:prstGeom>
          <a:noFill/>
        </p:spPr>
        <p:txBody>
          <a:bodyPr wrap="none" rtlCol="0">
            <a:spAutoFit/>
          </a:bodyPr>
          <a:lstStyle/>
          <a:p>
            <a:pPr algn="ctr"/>
            <a:r>
              <a:rPr lang="es-ES" sz="3200" smtClean="0"/>
              <a:t>MUNICIPIO </a:t>
            </a:r>
          </a:p>
          <a:p>
            <a:pPr algn="ctr"/>
            <a:r>
              <a:rPr lang="es-ES" sz="3200" smtClean="0"/>
              <a:t>SUSTENTABLE</a:t>
            </a:r>
            <a:endParaRPr lang="es-ES" sz="3200"/>
          </a:p>
        </p:txBody>
      </p:sp>
      <p:sp>
        <p:nvSpPr>
          <p:cNvPr id="3" name="2 Elipse"/>
          <p:cNvSpPr/>
          <p:nvPr/>
        </p:nvSpPr>
        <p:spPr>
          <a:xfrm>
            <a:off x="597354" y="856006"/>
            <a:ext cx="3744416" cy="1512168"/>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3 Flecha abajo"/>
          <p:cNvSpPr/>
          <p:nvPr/>
        </p:nvSpPr>
        <p:spPr>
          <a:xfrm>
            <a:off x="2301357" y="2492896"/>
            <a:ext cx="649666" cy="1656184"/>
          </a:xfrm>
          <a:prstGeom prst="downArrow">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1147446" y="4608513"/>
            <a:ext cx="3147015" cy="1384995"/>
          </a:xfrm>
          <a:prstGeom prst="rect">
            <a:avLst/>
          </a:prstGeom>
          <a:noFill/>
        </p:spPr>
        <p:txBody>
          <a:bodyPr wrap="none" rtlCol="0">
            <a:spAutoFit/>
          </a:bodyPr>
          <a:lstStyle/>
          <a:p>
            <a:pPr algn="ctr"/>
            <a:r>
              <a:rPr lang="es-ES" sz="3200" dirty="0" smtClean="0"/>
              <a:t>CONCEPTO </a:t>
            </a:r>
          </a:p>
          <a:p>
            <a:pPr algn="ctr"/>
            <a:r>
              <a:rPr lang="es-ES" sz="3200" dirty="0" err="1" smtClean="0"/>
              <a:t>POLICENTRICO</a:t>
            </a:r>
            <a:endParaRPr lang="es-ES" sz="3200" dirty="0" smtClean="0"/>
          </a:p>
          <a:p>
            <a:pPr algn="ctr"/>
            <a:r>
              <a:rPr lang="es-ES" sz="2000" dirty="0" smtClean="0"/>
              <a:t>(</a:t>
            </a:r>
            <a:r>
              <a:rPr lang="es-ES" sz="2000" dirty="0" err="1" smtClean="0"/>
              <a:t>MORIN</a:t>
            </a:r>
            <a:r>
              <a:rPr lang="es-ES" sz="2000" dirty="0" smtClean="0"/>
              <a:t>) </a:t>
            </a:r>
            <a:endParaRPr lang="es-ES" sz="2000" dirty="0"/>
          </a:p>
        </p:txBody>
      </p:sp>
      <p:sp>
        <p:nvSpPr>
          <p:cNvPr id="6" name="5 Elipse"/>
          <p:cNvSpPr/>
          <p:nvPr/>
        </p:nvSpPr>
        <p:spPr>
          <a:xfrm>
            <a:off x="597354" y="4269044"/>
            <a:ext cx="4046652" cy="1944216"/>
          </a:xfrm>
          <a:prstGeom prst="ellipse">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CuadroTexto"/>
          <p:cNvSpPr txBox="1"/>
          <p:nvPr/>
        </p:nvSpPr>
        <p:spPr>
          <a:xfrm>
            <a:off x="5573131" y="1393192"/>
            <a:ext cx="3026791" cy="738664"/>
          </a:xfrm>
          <a:prstGeom prst="rect">
            <a:avLst/>
          </a:prstGeom>
          <a:noFill/>
        </p:spPr>
        <p:txBody>
          <a:bodyPr wrap="none" rtlCol="0">
            <a:spAutoFit/>
          </a:bodyPr>
          <a:lstStyle/>
          <a:p>
            <a:pPr algn="ctr"/>
            <a:r>
              <a:rPr lang="es-ES" sz="2400" dirty="0" smtClean="0"/>
              <a:t>VISIÓN DE FUTURO</a:t>
            </a:r>
          </a:p>
          <a:p>
            <a:pPr algn="ctr"/>
            <a:r>
              <a:rPr lang="es-ES" dirty="0" smtClean="0"/>
              <a:t>(Prospectiva)</a:t>
            </a:r>
            <a:endParaRPr lang="es-ES" dirty="0"/>
          </a:p>
        </p:txBody>
      </p:sp>
      <p:sp>
        <p:nvSpPr>
          <p:cNvPr id="24" name="23 CuadroTexto"/>
          <p:cNvSpPr txBox="1"/>
          <p:nvPr/>
        </p:nvSpPr>
        <p:spPr>
          <a:xfrm>
            <a:off x="5499100" y="2394930"/>
            <a:ext cx="2997744" cy="461665"/>
          </a:xfrm>
          <a:prstGeom prst="rect">
            <a:avLst/>
          </a:prstGeom>
          <a:noFill/>
        </p:spPr>
        <p:txBody>
          <a:bodyPr wrap="none" rtlCol="0">
            <a:spAutoFit/>
          </a:bodyPr>
          <a:lstStyle/>
          <a:p>
            <a:r>
              <a:rPr lang="es-ES" sz="2400" dirty="0" smtClean="0"/>
              <a:t>AGENDA: HOY 2030</a:t>
            </a:r>
            <a:endParaRPr lang="es-ES" sz="2400" dirty="0"/>
          </a:p>
        </p:txBody>
      </p:sp>
      <p:sp>
        <p:nvSpPr>
          <p:cNvPr id="25" name="24 CuadroTexto"/>
          <p:cNvSpPr txBox="1"/>
          <p:nvPr/>
        </p:nvSpPr>
        <p:spPr>
          <a:xfrm>
            <a:off x="5499101" y="3044626"/>
            <a:ext cx="3644900" cy="1200329"/>
          </a:xfrm>
          <a:prstGeom prst="rect">
            <a:avLst/>
          </a:prstGeom>
          <a:noFill/>
        </p:spPr>
        <p:txBody>
          <a:bodyPr wrap="square" rtlCol="0">
            <a:spAutoFit/>
          </a:bodyPr>
          <a:lstStyle/>
          <a:p>
            <a:r>
              <a:rPr lang="es-ES" sz="2400" smtClean="0"/>
              <a:t>OBJETIVOS DE CRECIMIENTO </a:t>
            </a:r>
          </a:p>
          <a:p>
            <a:r>
              <a:rPr lang="es-ES" sz="2400" smtClean="0"/>
              <a:t>Y DESARROLLO</a:t>
            </a:r>
            <a:endParaRPr lang="es-ES" sz="2400"/>
          </a:p>
        </p:txBody>
      </p:sp>
      <p:sp>
        <p:nvSpPr>
          <p:cNvPr id="26" name="25 CuadroTexto"/>
          <p:cNvSpPr txBox="1"/>
          <p:nvPr/>
        </p:nvSpPr>
        <p:spPr>
          <a:xfrm>
            <a:off x="5541974" y="4608513"/>
            <a:ext cx="2220031" cy="461665"/>
          </a:xfrm>
          <a:prstGeom prst="rect">
            <a:avLst/>
          </a:prstGeom>
          <a:noFill/>
        </p:spPr>
        <p:txBody>
          <a:bodyPr wrap="none" rtlCol="0">
            <a:spAutoFit/>
          </a:bodyPr>
          <a:lstStyle/>
          <a:p>
            <a:r>
              <a:rPr lang="es-ES" sz="2400" smtClean="0"/>
              <a:t>ESTRATEGIAS</a:t>
            </a:r>
            <a:endParaRPr lang="es-ES" sz="2400"/>
          </a:p>
        </p:txBody>
      </p:sp>
      <p:sp>
        <p:nvSpPr>
          <p:cNvPr id="27" name="26 CuadroTexto"/>
          <p:cNvSpPr txBox="1"/>
          <p:nvPr/>
        </p:nvSpPr>
        <p:spPr>
          <a:xfrm>
            <a:off x="5573131" y="5301010"/>
            <a:ext cx="1581715" cy="461665"/>
          </a:xfrm>
          <a:prstGeom prst="rect">
            <a:avLst/>
          </a:prstGeom>
          <a:noFill/>
        </p:spPr>
        <p:txBody>
          <a:bodyPr wrap="none" rtlCol="0">
            <a:spAutoFit/>
          </a:bodyPr>
          <a:lstStyle/>
          <a:p>
            <a:r>
              <a:rPr lang="es-ES" sz="2400" smtClean="0"/>
              <a:t>ACTORES</a:t>
            </a:r>
            <a:endParaRPr lang="es-ES" sz="2400"/>
          </a:p>
        </p:txBody>
      </p:sp>
      <p:sp>
        <p:nvSpPr>
          <p:cNvPr id="29" name="28 CuadroTexto"/>
          <p:cNvSpPr txBox="1"/>
          <p:nvPr/>
        </p:nvSpPr>
        <p:spPr>
          <a:xfrm>
            <a:off x="5573131" y="6122117"/>
            <a:ext cx="3334567" cy="461665"/>
          </a:xfrm>
          <a:prstGeom prst="rect">
            <a:avLst/>
          </a:prstGeom>
          <a:noFill/>
        </p:spPr>
        <p:txBody>
          <a:bodyPr wrap="none" rtlCol="0">
            <a:spAutoFit/>
          </a:bodyPr>
          <a:lstStyle/>
          <a:p>
            <a:r>
              <a:rPr lang="es-ES" sz="2400" smtClean="0"/>
              <a:t>RECURSOS O MEDIOS</a:t>
            </a:r>
            <a:endParaRPr lang="es-ES" sz="2400"/>
          </a:p>
        </p:txBody>
      </p:sp>
      <p:cxnSp>
        <p:nvCxnSpPr>
          <p:cNvPr id="31" name="30 Conector curvado"/>
          <p:cNvCxnSpPr>
            <a:endCxn id="23" idx="1"/>
          </p:cNvCxnSpPr>
          <p:nvPr/>
        </p:nvCxnSpPr>
        <p:spPr>
          <a:xfrm rot="5400000" flipH="1" flipV="1">
            <a:off x="3519247" y="2887285"/>
            <a:ext cx="3178644" cy="929123"/>
          </a:xfrm>
          <a:prstGeom prst="curvedConnector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curvado"/>
          <p:cNvCxnSpPr>
            <a:endCxn id="24" idx="1"/>
          </p:cNvCxnSpPr>
          <p:nvPr/>
        </p:nvCxnSpPr>
        <p:spPr>
          <a:xfrm rot="5400000" flipH="1" flipV="1">
            <a:off x="3913850" y="3355920"/>
            <a:ext cx="2315406" cy="855093"/>
          </a:xfrm>
          <a:prstGeom prst="curvedConnector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curvado"/>
          <p:cNvCxnSpPr>
            <a:endCxn id="25" idx="1"/>
          </p:cNvCxnSpPr>
          <p:nvPr/>
        </p:nvCxnSpPr>
        <p:spPr>
          <a:xfrm rot="5400000" flipH="1" flipV="1">
            <a:off x="4423365" y="3865434"/>
            <a:ext cx="1296379" cy="855094"/>
          </a:xfrm>
          <a:prstGeom prst="curvedConnector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36 Conector curvado"/>
          <p:cNvCxnSpPr>
            <a:endCxn id="26" idx="1"/>
          </p:cNvCxnSpPr>
          <p:nvPr/>
        </p:nvCxnSpPr>
        <p:spPr>
          <a:xfrm>
            <a:off x="4644007" y="4839345"/>
            <a:ext cx="897967" cy="1"/>
          </a:xfrm>
          <a:prstGeom prst="curvedConnector3">
            <a:avLst>
              <a:gd name="adj1" fmla="val 50000"/>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39 Conector curvado"/>
          <p:cNvCxnSpPr/>
          <p:nvPr/>
        </p:nvCxnSpPr>
        <p:spPr>
          <a:xfrm rot="16200000" flipH="1">
            <a:off x="4365666" y="5219512"/>
            <a:ext cx="1411778" cy="855095"/>
          </a:xfrm>
          <a:prstGeom prst="curvedConnector3">
            <a:avLst>
              <a:gd name="adj1" fmla="val 101030"/>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48 Conector curvado"/>
          <p:cNvCxnSpPr>
            <a:endCxn id="27" idx="1"/>
          </p:cNvCxnSpPr>
          <p:nvPr/>
        </p:nvCxnSpPr>
        <p:spPr>
          <a:xfrm>
            <a:off x="4644007" y="4839346"/>
            <a:ext cx="929124" cy="692497"/>
          </a:xfrm>
          <a:prstGeom prst="curvedConnector3">
            <a:avLst>
              <a:gd name="adj1" fmla="val 2284"/>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053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861818" y="908720"/>
            <a:ext cx="2621039" cy="461665"/>
          </a:xfrm>
          <a:prstGeom prst="rect">
            <a:avLst/>
          </a:prstGeom>
          <a:noFill/>
        </p:spPr>
        <p:txBody>
          <a:bodyPr wrap="none" rtlCol="0">
            <a:spAutoFit/>
          </a:bodyPr>
          <a:lstStyle/>
          <a:p>
            <a:r>
              <a:rPr lang="es-ES" sz="2400" smtClean="0"/>
              <a:t>EJ.: LA MARTINA</a:t>
            </a:r>
            <a:endParaRPr lang="es-ES" sz="2400"/>
          </a:p>
        </p:txBody>
      </p:sp>
      <p:sp>
        <p:nvSpPr>
          <p:cNvPr id="3" name="2 CuadroTexto"/>
          <p:cNvSpPr txBox="1"/>
          <p:nvPr/>
        </p:nvSpPr>
        <p:spPr>
          <a:xfrm>
            <a:off x="827584" y="1737747"/>
            <a:ext cx="7504069" cy="830997"/>
          </a:xfrm>
          <a:prstGeom prst="rect">
            <a:avLst/>
          </a:prstGeom>
          <a:noFill/>
        </p:spPr>
        <p:txBody>
          <a:bodyPr wrap="square" rtlCol="0">
            <a:spAutoFit/>
          </a:bodyPr>
          <a:lstStyle/>
          <a:p>
            <a:r>
              <a:rPr lang="es-ES" sz="2400" dirty="0" smtClean="0"/>
              <a:t>EL CIUDADANO, EL ACTOR CIUDADANO DEBE CONSTRUIR SU PROPIA IDENTIDAD CIUDADANA</a:t>
            </a:r>
            <a:endParaRPr lang="es-ES" sz="2400" dirty="0"/>
          </a:p>
        </p:txBody>
      </p:sp>
      <p:sp>
        <p:nvSpPr>
          <p:cNvPr id="4" name="3 CuadroTexto"/>
          <p:cNvSpPr txBox="1"/>
          <p:nvPr/>
        </p:nvSpPr>
        <p:spPr>
          <a:xfrm>
            <a:off x="861818" y="4005064"/>
            <a:ext cx="3910173" cy="400110"/>
          </a:xfrm>
          <a:prstGeom prst="rect">
            <a:avLst/>
          </a:prstGeom>
          <a:noFill/>
        </p:spPr>
        <p:txBody>
          <a:bodyPr wrap="none" rtlCol="0">
            <a:spAutoFit/>
          </a:bodyPr>
          <a:lstStyle/>
          <a:p>
            <a:r>
              <a:rPr lang="es-ES" sz="2000" smtClean="0"/>
              <a:t>IDENTIDAD DEL SER HUMANO</a:t>
            </a:r>
            <a:endParaRPr lang="es-ES" sz="2000"/>
          </a:p>
        </p:txBody>
      </p:sp>
      <p:sp>
        <p:nvSpPr>
          <p:cNvPr id="5" name="4 CuadroTexto"/>
          <p:cNvSpPr txBox="1"/>
          <p:nvPr/>
        </p:nvSpPr>
        <p:spPr>
          <a:xfrm>
            <a:off x="6132888" y="2905893"/>
            <a:ext cx="2489784" cy="400110"/>
          </a:xfrm>
          <a:prstGeom prst="rect">
            <a:avLst/>
          </a:prstGeom>
          <a:noFill/>
        </p:spPr>
        <p:txBody>
          <a:bodyPr wrap="none" rtlCol="0">
            <a:spAutoFit/>
          </a:bodyPr>
          <a:lstStyle/>
          <a:p>
            <a:r>
              <a:rPr lang="es-ES" sz="2000" smtClean="0"/>
              <a:t>EN SU DIMENSIÓN </a:t>
            </a:r>
            <a:endParaRPr lang="es-ES" sz="2000"/>
          </a:p>
        </p:txBody>
      </p:sp>
      <p:sp>
        <p:nvSpPr>
          <p:cNvPr id="6" name="5 CuadroTexto"/>
          <p:cNvSpPr txBox="1"/>
          <p:nvPr/>
        </p:nvSpPr>
        <p:spPr>
          <a:xfrm>
            <a:off x="6165726" y="3555506"/>
            <a:ext cx="2133918" cy="400110"/>
          </a:xfrm>
          <a:prstGeom prst="rect">
            <a:avLst/>
          </a:prstGeom>
          <a:noFill/>
        </p:spPr>
        <p:txBody>
          <a:bodyPr wrap="none" rtlCol="0">
            <a:spAutoFit/>
          </a:bodyPr>
          <a:lstStyle/>
          <a:p>
            <a:r>
              <a:rPr lang="es-ES" sz="2000" smtClean="0"/>
              <a:t>SER BIOLÓGICO</a:t>
            </a:r>
            <a:endParaRPr lang="es-ES" sz="2000"/>
          </a:p>
        </p:txBody>
      </p:sp>
      <p:cxnSp>
        <p:nvCxnSpPr>
          <p:cNvPr id="8" name="7 Conector recto de flecha"/>
          <p:cNvCxnSpPr>
            <a:endCxn id="5" idx="1"/>
          </p:cNvCxnSpPr>
          <p:nvPr/>
        </p:nvCxnSpPr>
        <p:spPr>
          <a:xfrm flipV="1">
            <a:off x="4771991" y="3105948"/>
            <a:ext cx="1360897" cy="1062974"/>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a:endCxn id="6" idx="0"/>
          </p:cNvCxnSpPr>
          <p:nvPr/>
        </p:nvCxnSpPr>
        <p:spPr>
          <a:xfrm>
            <a:off x="7232685" y="3306003"/>
            <a:ext cx="0" cy="249503"/>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6196296" y="4168922"/>
            <a:ext cx="1883849" cy="400110"/>
          </a:xfrm>
          <a:prstGeom prst="rect">
            <a:avLst/>
          </a:prstGeom>
          <a:noFill/>
        </p:spPr>
        <p:txBody>
          <a:bodyPr wrap="none" rtlCol="0">
            <a:spAutoFit/>
          </a:bodyPr>
          <a:lstStyle/>
          <a:p>
            <a:r>
              <a:rPr lang="es-ES" sz="2000" smtClean="0"/>
              <a:t>PSICOLÓGICA</a:t>
            </a:r>
            <a:endParaRPr lang="es-ES" sz="2000"/>
          </a:p>
        </p:txBody>
      </p:sp>
      <p:sp>
        <p:nvSpPr>
          <p:cNvPr id="12" name="11 CuadroTexto"/>
          <p:cNvSpPr txBox="1"/>
          <p:nvPr/>
        </p:nvSpPr>
        <p:spPr>
          <a:xfrm>
            <a:off x="6676282" y="4803646"/>
            <a:ext cx="1112805" cy="400110"/>
          </a:xfrm>
          <a:prstGeom prst="rect">
            <a:avLst/>
          </a:prstGeom>
          <a:noFill/>
        </p:spPr>
        <p:txBody>
          <a:bodyPr wrap="none" rtlCol="0">
            <a:spAutoFit/>
          </a:bodyPr>
          <a:lstStyle/>
          <a:p>
            <a:r>
              <a:rPr lang="es-ES" sz="2000" smtClean="0"/>
              <a:t>SOCIAL</a:t>
            </a:r>
            <a:endParaRPr lang="es-ES" sz="2000"/>
          </a:p>
        </p:txBody>
      </p:sp>
      <p:sp>
        <p:nvSpPr>
          <p:cNvPr id="13" name="12 CuadroTexto"/>
          <p:cNvSpPr txBox="1"/>
          <p:nvPr/>
        </p:nvSpPr>
        <p:spPr>
          <a:xfrm>
            <a:off x="6377932" y="5466217"/>
            <a:ext cx="1764394" cy="400110"/>
          </a:xfrm>
          <a:prstGeom prst="rect">
            <a:avLst/>
          </a:prstGeom>
          <a:noFill/>
        </p:spPr>
        <p:txBody>
          <a:bodyPr wrap="none" rtlCol="0">
            <a:spAutoFit/>
          </a:bodyPr>
          <a:lstStyle/>
          <a:p>
            <a:r>
              <a:rPr lang="es-ES" sz="2000" smtClean="0"/>
              <a:t>CULTURAL Y</a:t>
            </a:r>
            <a:endParaRPr lang="es-ES" sz="2000"/>
          </a:p>
        </p:txBody>
      </p:sp>
      <p:sp>
        <p:nvSpPr>
          <p:cNvPr id="14" name="13 CuadroTexto"/>
          <p:cNvSpPr txBox="1"/>
          <p:nvPr/>
        </p:nvSpPr>
        <p:spPr>
          <a:xfrm>
            <a:off x="6516036" y="6205374"/>
            <a:ext cx="1654620" cy="400110"/>
          </a:xfrm>
          <a:prstGeom prst="rect">
            <a:avLst/>
          </a:prstGeom>
          <a:noFill/>
        </p:spPr>
        <p:txBody>
          <a:bodyPr wrap="none" rtlCol="0">
            <a:spAutoFit/>
          </a:bodyPr>
          <a:lstStyle/>
          <a:p>
            <a:r>
              <a:rPr lang="es-ES" sz="2000" smtClean="0"/>
              <a:t>ESPIRITUAL</a:t>
            </a:r>
            <a:endParaRPr lang="es-ES" sz="2000"/>
          </a:p>
        </p:txBody>
      </p:sp>
      <p:cxnSp>
        <p:nvCxnSpPr>
          <p:cNvPr id="16" name="15 Conector recto de flecha"/>
          <p:cNvCxnSpPr>
            <a:stCxn id="6" idx="2"/>
          </p:cNvCxnSpPr>
          <p:nvPr/>
        </p:nvCxnSpPr>
        <p:spPr>
          <a:xfrm>
            <a:off x="7232685" y="3955616"/>
            <a:ext cx="0" cy="213306"/>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endCxn id="12" idx="0"/>
          </p:cNvCxnSpPr>
          <p:nvPr/>
        </p:nvCxnSpPr>
        <p:spPr>
          <a:xfrm>
            <a:off x="7232685" y="4569032"/>
            <a:ext cx="0" cy="234614"/>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7218963" y="5110399"/>
            <a:ext cx="13721" cy="378575"/>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flipH="1">
            <a:off x="7260128" y="5805264"/>
            <a:ext cx="1" cy="40011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7048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63687" y="1661029"/>
            <a:ext cx="5400601" cy="2246769"/>
          </a:xfrm>
          <a:prstGeom prst="rect">
            <a:avLst/>
          </a:prstGeom>
          <a:noFill/>
        </p:spPr>
        <p:txBody>
          <a:bodyPr wrap="square" rtlCol="0">
            <a:spAutoFit/>
          </a:bodyPr>
          <a:lstStyle/>
          <a:p>
            <a:pPr algn="ctr"/>
            <a:r>
              <a:rPr lang="es-ES" sz="2800" dirty="0" smtClean="0"/>
              <a:t>UNA COSA ES PLANIFICAR UN MUNICIPIO </a:t>
            </a:r>
          </a:p>
          <a:p>
            <a:pPr algn="ctr"/>
            <a:r>
              <a:rPr lang="es-ES" sz="2800" dirty="0" smtClean="0"/>
              <a:t>Y </a:t>
            </a:r>
          </a:p>
          <a:p>
            <a:pPr algn="ctr"/>
            <a:r>
              <a:rPr lang="es-ES" sz="2800" dirty="0" smtClean="0"/>
              <a:t>OTRA CONSTRUIR SU </a:t>
            </a:r>
            <a:r>
              <a:rPr lang="es-ES" sz="2800" b="1" u="sng" dirty="0" smtClean="0"/>
              <a:t>IDENTIDAD</a:t>
            </a:r>
            <a:r>
              <a:rPr lang="es-ES" sz="2800" dirty="0" smtClean="0"/>
              <a:t> COMUNAL.</a:t>
            </a:r>
            <a:endParaRPr lang="es-ES" sz="2800" dirty="0"/>
          </a:p>
        </p:txBody>
      </p:sp>
    </p:spTree>
    <p:extLst>
      <p:ext uri="{BB962C8B-B14F-4D97-AF65-F5344CB8AC3E}">
        <p14:creationId xmlns:p14="http://schemas.microsoft.com/office/powerpoint/2010/main" val="668471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18069" y="1253433"/>
            <a:ext cx="5554131" cy="830997"/>
          </a:xfrm>
          <a:prstGeom prst="rect">
            <a:avLst/>
          </a:prstGeom>
          <a:noFill/>
        </p:spPr>
        <p:txBody>
          <a:bodyPr wrap="square" rtlCol="0">
            <a:spAutoFit/>
          </a:bodyPr>
          <a:lstStyle/>
          <a:p>
            <a:r>
              <a:rPr lang="es-ES" sz="2400" dirty="0" smtClean="0"/>
              <a:t>CONSTRUIR LA </a:t>
            </a:r>
            <a:r>
              <a:rPr lang="es-ES" sz="2400" b="1" u="sng" dirty="0" smtClean="0"/>
              <a:t>IDENTIDAD</a:t>
            </a:r>
            <a:r>
              <a:rPr lang="es-ES" sz="2400" dirty="0" smtClean="0"/>
              <a:t> DEL MUNICIPIO EXIGE VER SUS </a:t>
            </a:r>
            <a:r>
              <a:rPr lang="es-ES" sz="2400" b="1" u="sng" dirty="0" smtClean="0"/>
              <a:t>DIMENSIONES</a:t>
            </a:r>
            <a:endParaRPr lang="es-ES" sz="2400" b="1" u="sng" dirty="0"/>
          </a:p>
        </p:txBody>
      </p:sp>
      <p:sp>
        <p:nvSpPr>
          <p:cNvPr id="3" name="2 CuadroTexto"/>
          <p:cNvSpPr txBox="1"/>
          <p:nvPr/>
        </p:nvSpPr>
        <p:spPr>
          <a:xfrm>
            <a:off x="3990908" y="2734761"/>
            <a:ext cx="5150000" cy="461665"/>
          </a:xfrm>
          <a:prstGeom prst="rect">
            <a:avLst/>
          </a:prstGeom>
          <a:noFill/>
        </p:spPr>
        <p:txBody>
          <a:bodyPr wrap="none" rtlCol="0">
            <a:spAutoFit/>
          </a:bodyPr>
          <a:lstStyle/>
          <a:p>
            <a:r>
              <a:rPr lang="es-ES" sz="2400" dirty="0" smtClean="0"/>
              <a:t>CULTURALES (Música, Arte, Tradiciones)</a:t>
            </a:r>
            <a:endParaRPr lang="es-ES" sz="2400" dirty="0"/>
          </a:p>
        </p:txBody>
      </p:sp>
      <p:sp>
        <p:nvSpPr>
          <p:cNvPr id="4" name="3 CuadroTexto"/>
          <p:cNvSpPr txBox="1"/>
          <p:nvPr/>
        </p:nvSpPr>
        <p:spPr>
          <a:xfrm>
            <a:off x="4021851" y="3443177"/>
            <a:ext cx="1757404" cy="461665"/>
          </a:xfrm>
          <a:prstGeom prst="rect">
            <a:avLst/>
          </a:prstGeom>
          <a:noFill/>
        </p:spPr>
        <p:txBody>
          <a:bodyPr wrap="none" rtlCol="0">
            <a:spAutoFit/>
          </a:bodyPr>
          <a:lstStyle/>
          <a:p>
            <a:r>
              <a:rPr lang="es-ES" sz="2400" dirty="0" smtClean="0"/>
              <a:t>DEPORTIVAS</a:t>
            </a:r>
            <a:endParaRPr lang="es-ES" sz="2400" dirty="0"/>
          </a:p>
        </p:txBody>
      </p:sp>
      <p:sp>
        <p:nvSpPr>
          <p:cNvPr id="5" name="4 CuadroTexto"/>
          <p:cNvSpPr txBox="1"/>
          <p:nvPr/>
        </p:nvSpPr>
        <p:spPr>
          <a:xfrm>
            <a:off x="4007498" y="4123183"/>
            <a:ext cx="1366271" cy="461665"/>
          </a:xfrm>
          <a:prstGeom prst="rect">
            <a:avLst/>
          </a:prstGeom>
          <a:noFill/>
        </p:spPr>
        <p:txBody>
          <a:bodyPr wrap="none" rtlCol="0">
            <a:spAutoFit/>
          </a:bodyPr>
          <a:lstStyle/>
          <a:p>
            <a:r>
              <a:rPr lang="es-ES" sz="2400" dirty="0" smtClean="0"/>
              <a:t>SOCIALES</a:t>
            </a:r>
            <a:endParaRPr lang="es-ES" sz="2400" dirty="0"/>
          </a:p>
        </p:txBody>
      </p:sp>
      <p:sp>
        <p:nvSpPr>
          <p:cNvPr id="6" name="5 CuadroTexto"/>
          <p:cNvSpPr txBox="1"/>
          <p:nvPr/>
        </p:nvSpPr>
        <p:spPr>
          <a:xfrm>
            <a:off x="4050394" y="4710335"/>
            <a:ext cx="2140458" cy="461665"/>
          </a:xfrm>
          <a:prstGeom prst="rect">
            <a:avLst/>
          </a:prstGeom>
          <a:noFill/>
        </p:spPr>
        <p:txBody>
          <a:bodyPr wrap="none" rtlCol="0">
            <a:spAutoFit/>
          </a:bodyPr>
          <a:lstStyle/>
          <a:p>
            <a:r>
              <a:rPr lang="es-ES" sz="2400" dirty="0" smtClean="0"/>
              <a:t>ECONÓMICAS Y</a:t>
            </a:r>
            <a:endParaRPr lang="es-ES" sz="2400" dirty="0"/>
          </a:p>
        </p:txBody>
      </p:sp>
      <p:sp>
        <p:nvSpPr>
          <p:cNvPr id="7" name="6 CuadroTexto"/>
          <p:cNvSpPr txBox="1"/>
          <p:nvPr/>
        </p:nvSpPr>
        <p:spPr>
          <a:xfrm>
            <a:off x="4166737" y="5527604"/>
            <a:ext cx="1890326" cy="461665"/>
          </a:xfrm>
          <a:prstGeom prst="rect">
            <a:avLst/>
          </a:prstGeom>
          <a:noFill/>
        </p:spPr>
        <p:txBody>
          <a:bodyPr wrap="none" rtlCol="0">
            <a:spAutoFit/>
          </a:bodyPr>
          <a:lstStyle/>
          <a:p>
            <a:r>
              <a:rPr lang="es-ES" sz="2400" dirty="0" smtClean="0"/>
              <a:t>ESPIRITUALES</a:t>
            </a:r>
            <a:endParaRPr lang="es-ES" sz="2400" dirty="0"/>
          </a:p>
        </p:txBody>
      </p:sp>
      <p:cxnSp>
        <p:nvCxnSpPr>
          <p:cNvPr id="9" name="8 Conector angular"/>
          <p:cNvCxnSpPr>
            <a:endCxn id="7" idx="1"/>
          </p:cNvCxnSpPr>
          <p:nvPr/>
        </p:nvCxnSpPr>
        <p:spPr>
          <a:xfrm rot="16200000" flipH="1">
            <a:off x="1812285" y="3403984"/>
            <a:ext cx="3674007" cy="1034897"/>
          </a:xfrm>
          <a:prstGeom prst="bentConnector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3131839" y="4941168"/>
            <a:ext cx="930777"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3131839" y="3641395"/>
            <a:ext cx="930777"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3118695" y="4354015"/>
            <a:ext cx="930777"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3118696" y="2965593"/>
            <a:ext cx="930777"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183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70809" y="2132856"/>
            <a:ext cx="6480719" cy="1815882"/>
          </a:xfrm>
          <a:prstGeom prst="rect">
            <a:avLst/>
          </a:prstGeom>
          <a:noFill/>
        </p:spPr>
        <p:txBody>
          <a:bodyPr wrap="square" rtlCol="0">
            <a:spAutoFit/>
          </a:bodyPr>
          <a:lstStyle/>
          <a:p>
            <a:pPr algn="ctr"/>
            <a:r>
              <a:rPr lang="es-ES" sz="2800" dirty="0" smtClean="0"/>
              <a:t>CADA COMUNA TIENE SU </a:t>
            </a:r>
            <a:r>
              <a:rPr lang="es-ES" sz="2800" b="1" u="sng" dirty="0" smtClean="0"/>
              <a:t>IDENTIDAD</a:t>
            </a:r>
            <a:r>
              <a:rPr lang="es-ES" sz="2800" dirty="0" smtClean="0"/>
              <a:t>, APRENDE A CUIDAR, CULTIVAR Y POTENCIAR DESDE UNA RESPONSABILIDAD HACIA EL </a:t>
            </a:r>
            <a:r>
              <a:rPr lang="es-ES" sz="2800" b="1" u="sng" dirty="0" smtClean="0"/>
              <a:t>FUTURO.</a:t>
            </a:r>
            <a:endParaRPr lang="es-ES" sz="2800" b="1" u="sng" dirty="0"/>
          </a:p>
        </p:txBody>
      </p:sp>
    </p:spTree>
    <p:extLst>
      <p:ext uri="{BB962C8B-B14F-4D97-AF65-F5344CB8AC3E}">
        <p14:creationId xmlns:p14="http://schemas.microsoft.com/office/powerpoint/2010/main" val="8424003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974541" y="310126"/>
            <a:ext cx="3090718" cy="830997"/>
          </a:xfrm>
          <a:prstGeom prst="rect">
            <a:avLst/>
          </a:prstGeom>
          <a:noFill/>
        </p:spPr>
        <p:txBody>
          <a:bodyPr wrap="none" rtlCol="0">
            <a:spAutoFit/>
          </a:bodyPr>
          <a:lstStyle/>
          <a:p>
            <a:r>
              <a:rPr lang="es-ES" sz="2400" smtClean="0"/>
              <a:t>HOY</a:t>
            </a:r>
            <a:endParaRPr lang="es-ES" sz="2400"/>
          </a:p>
          <a:p>
            <a:r>
              <a:rPr lang="es-ES" sz="2400" smtClean="0"/>
              <a:t>EL SER HUMANO ES</a:t>
            </a:r>
            <a:endParaRPr lang="es-ES" sz="2400"/>
          </a:p>
        </p:txBody>
      </p:sp>
      <p:sp>
        <p:nvSpPr>
          <p:cNvPr id="3" name="2 CuadroTexto"/>
          <p:cNvSpPr txBox="1"/>
          <p:nvPr/>
        </p:nvSpPr>
        <p:spPr>
          <a:xfrm>
            <a:off x="988753" y="1268760"/>
            <a:ext cx="5543184" cy="738664"/>
          </a:xfrm>
          <a:prstGeom prst="rect">
            <a:avLst/>
          </a:prstGeom>
          <a:noFill/>
        </p:spPr>
        <p:txBody>
          <a:bodyPr wrap="none" rtlCol="0">
            <a:spAutoFit/>
          </a:bodyPr>
          <a:lstStyle/>
          <a:p>
            <a:r>
              <a:rPr lang="es-ES" sz="2400" dirty="0" smtClean="0"/>
              <a:t>“CIUDADANO DE LA CASA COMÚN”. </a:t>
            </a:r>
          </a:p>
          <a:p>
            <a:r>
              <a:rPr lang="es-ES" dirty="0" smtClean="0"/>
              <a:t>ENCÍCLICA </a:t>
            </a:r>
            <a:r>
              <a:rPr lang="es-ES" dirty="0" err="1" smtClean="0"/>
              <a:t>LAUDATO</a:t>
            </a:r>
            <a:r>
              <a:rPr lang="es-ES" dirty="0" smtClean="0"/>
              <a:t> SI.</a:t>
            </a:r>
            <a:endParaRPr lang="es-ES" dirty="0"/>
          </a:p>
        </p:txBody>
      </p:sp>
      <p:sp>
        <p:nvSpPr>
          <p:cNvPr id="4" name="3 CuadroTexto"/>
          <p:cNvSpPr txBox="1"/>
          <p:nvPr/>
        </p:nvSpPr>
        <p:spPr>
          <a:xfrm>
            <a:off x="988753" y="2319263"/>
            <a:ext cx="4470904" cy="461665"/>
          </a:xfrm>
          <a:prstGeom prst="rect">
            <a:avLst/>
          </a:prstGeom>
          <a:noFill/>
        </p:spPr>
        <p:txBody>
          <a:bodyPr wrap="none" rtlCol="0">
            <a:spAutoFit/>
          </a:bodyPr>
          <a:lstStyle/>
          <a:p>
            <a:r>
              <a:rPr lang="es-ES" sz="2400" smtClean="0"/>
              <a:t>ES CIUDADANO DEL MUNDO.</a:t>
            </a:r>
            <a:endParaRPr lang="es-ES" sz="2400"/>
          </a:p>
        </p:txBody>
      </p:sp>
      <p:sp>
        <p:nvSpPr>
          <p:cNvPr id="5" name="4 CuadroTexto"/>
          <p:cNvSpPr txBox="1"/>
          <p:nvPr/>
        </p:nvSpPr>
        <p:spPr>
          <a:xfrm>
            <a:off x="988753" y="3068960"/>
            <a:ext cx="7831720" cy="830997"/>
          </a:xfrm>
          <a:prstGeom prst="rect">
            <a:avLst/>
          </a:prstGeom>
          <a:noFill/>
        </p:spPr>
        <p:txBody>
          <a:bodyPr wrap="square" rtlCol="0">
            <a:spAutoFit/>
          </a:bodyPr>
          <a:lstStyle/>
          <a:p>
            <a:r>
              <a:rPr lang="es-ES" sz="2400" smtClean="0"/>
              <a:t>VER AL SER HUMANO COMO UNA VISÓN HOLÍSTICA, INTEGRADA.</a:t>
            </a:r>
            <a:endParaRPr lang="es-ES" sz="2400"/>
          </a:p>
        </p:txBody>
      </p:sp>
      <p:sp>
        <p:nvSpPr>
          <p:cNvPr id="6" name="5 CuadroTexto"/>
          <p:cNvSpPr txBox="1"/>
          <p:nvPr/>
        </p:nvSpPr>
        <p:spPr>
          <a:xfrm>
            <a:off x="1009902" y="4077072"/>
            <a:ext cx="6609951" cy="461665"/>
          </a:xfrm>
          <a:prstGeom prst="rect">
            <a:avLst/>
          </a:prstGeom>
          <a:noFill/>
        </p:spPr>
        <p:txBody>
          <a:bodyPr wrap="none" rtlCol="0">
            <a:spAutoFit/>
          </a:bodyPr>
          <a:lstStyle/>
          <a:p>
            <a:r>
              <a:rPr lang="es-ES" sz="2400" smtClean="0"/>
              <a:t>VER MI MUNICIPIO INTEGRADO AL MUNDO.</a:t>
            </a:r>
            <a:endParaRPr lang="es-ES" sz="2400"/>
          </a:p>
        </p:txBody>
      </p:sp>
      <p:sp>
        <p:nvSpPr>
          <p:cNvPr id="7" name="6 CuadroTexto"/>
          <p:cNvSpPr txBox="1"/>
          <p:nvPr/>
        </p:nvSpPr>
        <p:spPr>
          <a:xfrm>
            <a:off x="962979" y="4869160"/>
            <a:ext cx="7632849" cy="1569660"/>
          </a:xfrm>
          <a:prstGeom prst="rect">
            <a:avLst/>
          </a:prstGeom>
          <a:noFill/>
        </p:spPr>
        <p:txBody>
          <a:bodyPr wrap="square" rtlCol="0">
            <a:spAutoFit/>
          </a:bodyPr>
          <a:lstStyle/>
          <a:p>
            <a:pPr algn="just"/>
            <a:r>
              <a:rPr lang="es-ES" sz="2400" smtClean="0"/>
              <a:t>“EL MUNICIPIO SUSTENTABLE ES UN MUNICIPIO INTEGRADO AL MUNDO, A SU AGENDA, A SU INSTITUCIÓN, CON UNA MIRADA GLOBAL”, DONDE SE RESPETAN LAS DIFERENCIAS.</a:t>
            </a:r>
            <a:endParaRPr lang="es-ES" sz="2400"/>
          </a:p>
        </p:txBody>
      </p:sp>
    </p:spTree>
    <p:extLst>
      <p:ext uri="{BB962C8B-B14F-4D97-AF65-F5344CB8AC3E}">
        <p14:creationId xmlns:p14="http://schemas.microsoft.com/office/powerpoint/2010/main" val="24127729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755576" y="260648"/>
            <a:ext cx="5972148" cy="461665"/>
          </a:xfrm>
          <a:prstGeom prst="rect">
            <a:avLst/>
          </a:prstGeom>
          <a:noFill/>
        </p:spPr>
        <p:txBody>
          <a:bodyPr wrap="none" rtlCol="0">
            <a:spAutoFit/>
          </a:bodyPr>
          <a:lstStyle/>
          <a:p>
            <a:r>
              <a:rPr lang="es-ES" sz="2400" smtClean="0"/>
              <a:t>LOS (17) OBJETIVOS Y (169) METAS SON:</a:t>
            </a:r>
            <a:endParaRPr lang="es-ES" sz="2400"/>
          </a:p>
        </p:txBody>
      </p:sp>
      <p:sp>
        <p:nvSpPr>
          <p:cNvPr id="3" name="2 CuadroTexto"/>
          <p:cNvSpPr txBox="1"/>
          <p:nvPr/>
        </p:nvSpPr>
        <p:spPr>
          <a:xfrm>
            <a:off x="808177" y="908720"/>
            <a:ext cx="7363041" cy="461665"/>
          </a:xfrm>
          <a:prstGeom prst="rect">
            <a:avLst/>
          </a:prstGeom>
          <a:noFill/>
        </p:spPr>
        <p:txBody>
          <a:bodyPr wrap="none" rtlCol="0">
            <a:spAutoFit/>
          </a:bodyPr>
          <a:lstStyle/>
          <a:p>
            <a:r>
              <a:rPr lang="es-ES" sz="2400" smtClean="0"/>
              <a:t>“UNIVERSALES” Y AFECTAN AL MUNDO ENTERO.</a:t>
            </a:r>
            <a:endParaRPr lang="es-ES" sz="2400"/>
          </a:p>
        </p:txBody>
      </p:sp>
      <p:sp>
        <p:nvSpPr>
          <p:cNvPr id="4" name="3 CuadroTexto"/>
          <p:cNvSpPr txBox="1"/>
          <p:nvPr/>
        </p:nvSpPr>
        <p:spPr>
          <a:xfrm>
            <a:off x="937511" y="1556792"/>
            <a:ext cx="3092513" cy="461665"/>
          </a:xfrm>
          <a:prstGeom prst="rect">
            <a:avLst/>
          </a:prstGeom>
          <a:noFill/>
        </p:spPr>
        <p:txBody>
          <a:bodyPr wrap="none" rtlCol="0">
            <a:spAutoFit/>
          </a:bodyPr>
          <a:lstStyle/>
          <a:p>
            <a:r>
              <a:rPr lang="es-ES" sz="2400" smtClean="0"/>
              <a:t>SON DE CARÁCTER:</a:t>
            </a:r>
            <a:endParaRPr lang="es-ES" sz="2400"/>
          </a:p>
        </p:txBody>
      </p:sp>
      <p:sp>
        <p:nvSpPr>
          <p:cNvPr id="5" name="4 CuadroTexto"/>
          <p:cNvSpPr txBox="1"/>
          <p:nvPr/>
        </p:nvSpPr>
        <p:spPr>
          <a:xfrm>
            <a:off x="2198344" y="2276872"/>
            <a:ext cx="1981633" cy="461665"/>
          </a:xfrm>
          <a:prstGeom prst="rect">
            <a:avLst/>
          </a:prstGeom>
          <a:noFill/>
        </p:spPr>
        <p:txBody>
          <a:bodyPr wrap="none" rtlCol="0">
            <a:spAutoFit/>
          </a:bodyPr>
          <a:lstStyle/>
          <a:p>
            <a:r>
              <a:rPr lang="es-ES" sz="2400" smtClean="0"/>
              <a:t>INTEGRADO</a:t>
            </a:r>
            <a:endParaRPr lang="es-ES" sz="2400"/>
          </a:p>
        </p:txBody>
      </p:sp>
      <p:sp>
        <p:nvSpPr>
          <p:cNvPr id="6" name="5 CuadroTexto"/>
          <p:cNvSpPr txBox="1"/>
          <p:nvPr/>
        </p:nvSpPr>
        <p:spPr>
          <a:xfrm>
            <a:off x="2186053" y="2851836"/>
            <a:ext cx="2303644" cy="461665"/>
          </a:xfrm>
          <a:prstGeom prst="rect">
            <a:avLst/>
          </a:prstGeom>
          <a:noFill/>
        </p:spPr>
        <p:txBody>
          <a:bodyPr wrap="none" rtlCol="0">
            <a:spAutoFit/>
          </a:bodyPr>
          <a:lstStyle/>
          <a:p>
            <a:r>
              <a:rPr lang="es-ES" sz="2400" smtClean="0"/>
              <a:t>INDIVISIBLE Y</a:t>
            </a:r>
            <a:endParaRPr lang="es-ES" sz="2400"/>
          </a:p>
        </p:txBody>
      </p:sp>
      <p:sp>
        <p:nvSpPr>
          <p:cNvPr id="7" name="6 CuadroTexto"/>
          <p:cNvSpPr txBox="1"/>
          <p:nvPr/>
        </p:nvSpPr>
        <p:spPr>
          <a:xfrm>
            <a:off x="2186053" y="3429000"/>
            <a:ext cx="4730782" cy="830997"/>
          </a:xfrm>
          <a:prstGeom prst="rect">
            <a:avLst/>
          </a:prstGeom>
          <a:noFill/>
        </p:spPr>
        <p:txBody>
          <a:bodyPr wrap="none" rtlCol="0">
            <a:spAutoFit/>
          </a:bodyPr>
          <a:lstStyle/>
          <a:p>
            <a:r>
              <a:rPr lang="es-ES" sz="2400" smtClean="0"/>
              <a:t>CONJUGAN 3 DIMENSIONES DE</a:t>
            </a:r>
          </a:p>
          <a:p>
            <a:r>
              <a:rPr lang="es-ES" sz="2400" smtClean="0"/>
              <a:t>DESARROLLO SOSTENIBLE</a:t>
            </a:r>
            <a:endParaRPr lang="es-ES" sz="2400"/>
          </a:p>
        </p:txBody>
      </p:sp>
      <p:cxnSp>
        <p:nvCxnSpPr>
          <p:cNvPr id="9" name="8 Conector angular"/>
          <p:cNvCxnSpPr>
            <a:endCxn id="7" idx="1"/>
          </p:cNvCxnSpPr>
          <p:nvPr/>
        </p:nvCxnSpPr>
        <p:spPr>
          <a:xfrm rot="16200000" flipH="1">
            <a:off x="989841" y="2648287"/>
            <a:ext cx="1826042" cy="566381"/>
          </a:xfrm>
          <a:prstGeom prst="bentConnector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endCxn id="6" idx="1"/>
          </p:cNvCxnSpPr>
          <p:nvPr/>
        </p:nvCxnSpPr>
        <p:spPr>
          <a:xfrm>
            <a:off x="1619671" y="3082668"/>
            <a:ext cx="566382" cy="1"/>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1619671" y="2507704"/>
            <a:ext cx="566382"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4677163" y="4597507"/>
            <a:ext cx="2050561" cy="461665"/>
          </a:xfrm>
          <a:prstGeom prst="rect">
            <a:avLst/>
          </a:prstGeom>
          <a:noFill/>
        </p:spPr>
        <p:txBody>
          <a:bodyPr wrap="none" rtlCol="0">
            <a:spAutoFit/>
          </a:bodyPr>
          <a:lstStyle/>
          <a:p>
            <a:r>
              <a:rPr lang="es-ES" sz="2400" smtClean="0"/>
              <a:t>ECONÓMICA</a:t>
            </a:r>
            <a:endParaRPr lang="es-ES" sz="2400"/>
          </a:p>
        </p:txBody>
      </p:sp>
      <p:sp>
        <p:nvSpPr>
          <p:cNvPr id="17" name="16 CuadroTexto"/>
          <p:cNvSpPr txBox="1"/>
          <p:nvPr/>
        </p:nvSpPr>
        <p:spPr>
          <a:xfrm>
            <a:off x="4712900" y="5358407"/>
            <a:ext cx="1297150" cy="461665"/>
          </a:xfrm>
          <a:prstGeom prst="rect">
            <a:avLst/>
          </a:prstGeom>
          <a:noFill/>
        </p:spPr>
        <p:txBody>
          <a:bodyPr wrap="none" rtlCol="0">
            <a:spAutoFit/>
          </a:bodyPr>
          <a:lstStyle/>
          <a:p>
            <a:r>
              <a:rPr lang="es-ES" sz="2400" smtClean="0"/>
              <a:t>SOCIAL</a:t>
            </a:r>
            <a:endParaRPr lang="es-ES" sz="2400"/>
          </a:p>
        </p:txBody>
      </p:sp>
      <p:sp>
        <p:nvSpPr>
          <p:cNvPr id="18" name="17 CuadroTexto"/>
          <p:cNvSpPr txBox="1"/>
          <p:nvPr/>
        </p:nvSpPr>
        <p:spPr>
          <a:xfrm>
            <a:off x="4677163" y="6158732"/>
            <a:ext cx="1973041" cy="461665"/>
          </a:xfrm>
          <a:prstGeom prst="rect">
            <a:avLst/>
          </a:prstGeom>
          <a:noFill/>
        </p:spPr>
        <p:txBody>
          <a:bodyPr wrap="none" rtlCol="0">
            <a:spAutoFit/>
          </a:bodyPr>
          <a:lstStyle/>
          <a:p>
            <a:r>
              <a:rPr lang="es-ES" sz="2400" smtClean="0"/>
              <a:t>AMBIENTAL</a:t>
            </a:r>
            <a:endParaRPr lang="es-ES" sz="2400"/>
          </a:p>
        </p:txBody>
      </p:sp>
      <p:cxnSp>
        <p:nvCxnSpPr>
          <p:cNvPr id="20" name="19 Conector angular"/>
          <p:cNvCxnSpPr>
            <a:endCxn id="18" idx="1"/>
          </p:cNvCxnSpPr>
          <p:nvPr/>
        </p:nvCxnSpPr>
        <p:spPr>
          <a:xfrm rot="16200000" flipH="1">
            <a:off x="3144622" y="4857024"/>
            <a:ext cx="2129568" cy="935513"/>
          </a:xfrm>
          <a:prstGeom prst="bentConnector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3741650" y="5589239"/>
            <a:ext cx="809794"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a:off x="3741650" y="4828339"/>
            <a:ext cx="809794"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28 Más"/>
          <p:cNvSpPr/>
          <p:nvPr/>
        </p:nvSpPr>
        <p:spPr>
          <a:xfrm>
            <a:off x="5030028" y="5059172"/>
            <a:ext cx="302208" cy="265608"/>
          </a:xfrm>
          <a:prstGeom prst="mathPlus">
            <a:avLst/>
          </a:prstGeom>
          <a:noFill/>
          <a:ln w="47625" cmpd="sng">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Más"/>
          <p:cNvSpPr/>
          <p:nvPr/>
        </p:nvSpPr>
        <p:spPr>
          <a:xfrm>
            <a:off x="5031324" y="5820072"/>
            <a:ext cx="302208" cy="265608"/>
          </a:xfrm>
          <a:prstGeom prst="mathPlus">
            <a:avLst/>
          </a:prstGeom>
          <a:noFill/>
          <a:ln w="47625" cmpd="sng">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546399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CuadroTexto"/>
          <p:cNvSpPr txBox="1"/>
          <p:nvPr/>
        </p:nvSpPr>
        <p:spPr>
          <a:xfrm>
            <a:off x="2667822" y="2948172"/>
            <a:ext cx="3845925" cy="584775"/>
          </a:xfrm>
          <a:prstGeom prst="rect">
            <a:avLst/>
          </a:prstGeom>
          <a:noFill/>
        </p:spPr>
        <p:txBody>
          <a:bodyPr wrap="none" rtlCol="0">
            <a:spAutoFit/>
          </a:bodyPr>
          <a:lstStyle/>
          <a:p>
            <a:r>
              <a:rPr lang="es-ES" sz="3200" dirty="0" smtClean="0"/>
              <a:t>MUCHAS GRACIAS</a:t>
            </a:r>
            <a:endParaRPr lang="es-ES" sz="3200" dirty="0"/>
          </a:p>
        </p:txBody>
      </p:sp>
      <p:sp>
        <p:nvSpPr>
          <p:cNvPr id="8" name="7 CuadroTexto"/>
          <p:cNvSpPr txBox="1"/>
          <p:nvPr/>
        </p:nvSpPr>
        <p:spPr>
          <a:xfrm>
            <a:off x="2555776" y="3933056"/>
            <a:ext cx="184731" cy="369332"/>
          </a:xfrm>
          <a:prstGeom prst="rect">
            <a:avLst/>
          </a:prstGeom>
          <a:noFill/>
        </p:spPr>
        <p:txBody>
          <a:bodyPr wrap="none" rtlCol="0">
            <a:spAutoFit/>
          </a:bodyPr>
          <a:lstStyle/>
          <a:p>
            <a:endParaRPr lang="es-ES"/>
          </a:p>
        </p:txBody>
      </p:sp>
      <p:pic>
        <p:nvPicPr>
          <p:cNvPr id="5" name="4 Imagen"/>
          <p:cNvPicPr/>
          <p:nvPr/>
        </p:nvPicPr>
        <p:blipFill>
          <a:blip r:embed="rId2">
            <a:extLst>
              <a:ext uri="{28A0092B-C50C-407E-A947-70E740481C1C}">
                <a14:useLocalDpi xmlns:a14="http://schemas.microsoft.com/office/drawing/2010/main" val="0"/>
              </a:ext>
            </a:extLst>
          </a:blip>
          <a:srcRect/>
          <a:stretch>
            <a:fillRect/>
          </a:stretch>
        </p:blipFill>
        <p:spPr bwMode="auto">
          <a:xfrm>
            <a:off x="683568" y="453155"/>
            <a:ext cx="3384376" cy="1028700"/>
          </a:xfrm>
          <a:prstGeom prst="rect">
            <a:avLst/>
          </a:prstGeom>
          <a:noFill/>
          <a:ln>
            <a:noFill/>
          </a:ln>
        </p:spPr>
      </p:pic>
      <p:pic>
        <p:nvPicPr>
          <p:cNvPr id="9" name="8 Imagen"/>
          <p:cNvPicPr/>
          <p:nvPr/>
        </p:nvPicPr>
        <p:blipFill>
          <a:blip r:embed="rId3">
            <a:extLst>
              <a:ext uri="{28A0092B-C50C-407E-A947-70E740481C1C}">
                <a14:useLocalDpi xmlns:a14="http://schemas.microsoft.com/office/drawing/2010/main" val="0"/>
              </a:ext>
            </a:extLst>
          </a:blip>
          <a:srcRect/>
          <a:stretch>
            <a:fillRect/>
          </a:stretch>
        </p:blipFill>
        <p:spPr bwMode="auto">
          <a:xfrm>
            <a:off x="5940152" y="404664"/>
            <a:ext cx="2721099" cy="1009650"/>
          </a:xfrm>
          <a:prstGeom prst="rect">
            <a:avLst/>
          </a:prstGeom>
          <a:noFill/>
          <a:ln>
            <a:noFill/>
          </a:ln>
        </p:spPr>
      </p:pic>
    </p:spTree>
    <p:extLst>
      <p:ext uri="{BB962C8B-B14F-4D97-AF65-F5344CB8AC3E}">
        <p14:creationId xmlns:p14="http://schemas.microsoft.com/office/powerpoint/2010/main" val="329850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251520" y="1739071"/>
            <a:ext cx="8497454" cy="2554545"/>
          </a:xfrm>
          <a:prstGeom prst="rect">
            <a:avLst/>
          </a:prstGeom>
          <a:noFill/>
        </p:spPr>
        <p:txBody>
          <a:bodyPr wrap="none" rtlCol="0">
            <a:spAutoFit/>
          </a:bodyPr>
          <a:lstStyle/>
          <a:p>
            <a:pPr algn="ctr"/>
            <a:r>
              <a:rPr lang="es-ES" sz="3200" smtClean="0"/>
              <a:t>HOY: </a:t>
            </a:r>
          </a:p>
          <a:p>
            <a:pPr algn="ctr"/>
            <a:r>
              <a:rPr lang="es-ES" sz="3200" smtClean="0"/>
              <a:t>SOMOS CIUDADANOS DEL MUNDO</a:t>
            </a:r>
          </a:p>
          <a:p>
            <a:pPr algn="ctr"/>
            <a:endParaRPr lang="es-ES" sz="3200"/>
          </a:p>
          <a:p>
            <a:pPr algn="ctr"/>
            <a:r>
              <a:rPr lang="es-ES" sz="3200" smtClean="0"/>
              <a:t>SOMOS CIUDADANOS DE LA CASA COMÚN</a:t>
            </a:r>
          </a:p>
          <a:p>
            <a:pPr algn="ctr"/>
            <a:r>
              <a:rPr lang="es-ES" sz="2800" smtClean="0"/>
              <a:t>(Encíclica del Papa Francisco: </a:t>
            </a:r>
            <a:r>
              <a:rPr lang="es-ES" sz="2800" err="1" smtClean="0"/>
              <a:t>Laudato</a:t>
            </a:r>
            <a:r>
              <a:rPr lang="es-ES" sz="2800" smtClean="0"/>
              <a:t> Sí)</a:t>
            </a:r>
            <a:endParaRPr lang="es-ES" sz="2800"/>
          </a:p>
        </p:txBody>
      </p:sp>
    </p:spTree>
    <p:extLst>
      <p:ext uri="{BB962C8B-B14F-4D97-AF65-F5344CB8AC3E}">
        <p14:creationId xmlns:p14="http://schemas.microsoft.com/office/powerpoint/2010/main" val="1926607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1979711" y="2060848"/>
            <a:ext cx="2375971" cy="1107996"/>
          </a:xfrm>
          <a:prstGeom prst="rect">
            <a:avLst/>
          </a:prstGeom>
          <a:noFill/>
        </p:spPr>
        <p:txBody>
          <a:bodyPr wrap="none" rtlCol="0">
            <a:spAutoFit/>
          </a:bodyPr>
          <a:lstStyle/>
          <a:p>
            <a:pPr algn="ctr"/>
            <a:r>
              <a:rPr lang="es-ES" sz="2400" smtClean="0"/>
              <a:t>MUNICIPIO EN </a:t>
            </a:r>
          </a:p>
          <a:p>
            <a:pPr algn="ctr"/>
            <a:r>
              <a:rPr lang="es-ES" sz="2400" smtClean="0"/>
              <a:t>RELACIÓN A:</a:t>
            </a:r>
          </a:p>
          <a:p>
            <a:pPr algn="ctr"/>
            <a:r>
              <a:rPr lang="es-ES" smtClean="0"/>
              <a:t>(</a:t>
            </a:r>
            <a:r>
              <a:rPr lang="es-ES" err="1" smtClean="0"/>
              <a:t>Krishnamurti</a:t>
            </a:r>
            <a:r>
              <a:rPr lang="es-ES" smtClean="0"/>
              <a:t>)</a:t>
            </a:r>
            <a:endParaRPr lang="es-ES"/>
          </a:p>
        </p:txBody>
      </p:sp>
      <p:sp>
        <p:nvSpPr>
          <p:cNvPr id="3" name="2 CuadroTexto"/>
          <p:cNvSpPr txBox="1"/>
          <p:nvPr/>
        </p:nvSpPr>
        <p:spPr>
          <a:xfrm>
            <a:off x="5508104" y="1631975"/>
            <a:ext cx="1417376" cy="461665"/>
          </a:xfrm>
          <a:prstGeom prst="rect">
            <a:avLst/>
          </a:prstGeom>
          <a:noFill/>
        </p:spPr>
        <p:txBody>
          <a:bodyPr wrap="none" rtlCol="0">
            <a:spAutoFit/>
          </a:bodyPr>
          <a:lstStyle/>
          <a:p>
            <a:r>
              <a:rPr lang="es-ES" sz="2400" smtClean="0"/>
              <a:t>FUTURO</a:t>
            </a:r>
            <a:endParaRPr lang="es-ES" sz="2400"/>
          </a:p>
        </p:txBody>
      </p:sp>
      <p:sp>
        <p:nvSpPr>
          <p:cNvPr id="4" name="3 CuadroTexto"/>
          <p:cNvSpPr txBox="1"/>
          <p:nvPr/>
        </p:nvSpPr>
        <p:spPr>
          <a:xfrm>
            <a:off x="5508104" y="3217869"/>
            <a:ext cx="853119" cy="461665"/>
          </a:xfrm>
          <a:prstGeom prst="rect">
            <a:avLst/>
          </a:prstGeom>
          <a:noFill/>
        </p:spPr>
        <p:txBody>
          <a:bodyPr wrap="none" rtlCol="0">
            <a:spAutoFit/>
          </a:bodyPr>
          <a:lstStyle/>
          <a:p>
            <a:r>
              <a:rPr lang="es-ES" sz="2400" smtClean="0"/>
              <a:t>ONU</a:t>
            </a:r>
            <a:endParaRPr lang="es-ES" sz="2400"/>
          </a:p>
        </p:txBody>
      </p:sp>
      <p:sp>
        <p:nvSpPr>
          <p:cNvPr id="5" name="4 CuadroTexto"/>
          <p:cNvSpPr txBox="1"/>
          <p:nvPr/>
        </p:nvSpPr>
        <p:spPr>
          <a:xfrm>
            <a:off x="5508104" y="4869160"/>
            <a:ext cx="2161810" cy="461665"/>
          </a:xfrm>
          <a:prstGeom prst="rect">
            <a:avLst/>
          </a:prstGeom>
          <a:noFill/>
        </p:spPr>
        <p:txBody>
          <a:bodyPr wrap="none" rtlCol="0">
            <a:spAutoFit/>
          </a:bodyPr>
          <a:lstStyle/>
          <a:p>
            <a:r>
              <a:rPr lang="es-ES" sz="2400" smtClean="0"/>
              <a:t>AGENDA 2030</a:t>
            </a:r>
            <a:endParaRPr lang="es-ES" sz="2400"/>
          </a:p>
        </p:txBody>
      </p:sp>
      <p:cxnSp>
        <p:nvCxnSpPr>
          <p:cNvPr id="15" name="14 Conector recto de flecha"/>
          <p:cNvCxnSpPr>
            <a:stCxn id="2" idx="3"/>
          </p:cNvCxnSpPr>
          <p:nvPr/>
        </p:nvCxnSpPr>
        <p:spPr>
          <a:xfrm flipV="1">
            <a:off x="4355682" y="2060848"/>
            <a:ext cx="1080414" cy="553998"/>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2" idx="3"/>
          </p:cNvCxnSpPr>
          <p:nvPr/>
        </p:nvCxnSpPr>
        <p:spPr>
          <a:xfrm>
            <a:off x="4355682" y="2614846"/>
            <a:ext cx="1152422" cy="239833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stCxn id="2" idx="3"/>
            <a:endCxn id="4" idx="1"/>
          </p:cNvCxnSpPr>
          <p:nvPr/>
        </p:nvCxnSpPr>
        <p:spPr>
          <a:xfrm>
            <a:off x="4355682" y="2614846"/>
            <a:ext cx="1152422" cy="833856"/>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585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CuadroTexto"/>
          <p:cNvSpPr txBox="1"/>
          <p:nvPr/>
        </p:nvSpPr>
        <p:spPr>
          <a:xfrm>
            <a:off x="1763688" y="548680"/>
            <a:ext cx="6044475" cy="461665"/>
          </a:xfrm>
          <a:prstGeom prst="rect">
            <a:avLst/>
          </a:prstGeom>
          <a:noFill/>
        </p:spPr>
        <p:txBody>
          <a:bodyPr wrap="none" rtlCol="0">
            <a:spAutoFit/>
          </a:bodyPr>
          <a:lstStyle/>
          <a:p>
            <a:r>
              <a:rPr lang="es-ES" sz="2400" smtClean="0"/>
              <a:t>MUNICIPIO CON VISIÓN </a:t>
            </a:r>
            <a:r>
              <a:rPr lang="es-ES" sz="2400" err="1" smtClean="0"/>
              <a:t>HOLOGRAMICA</a:t>
            </a:r>
            <a:endParaRPr lang="es-ES" sz="2400"/>
          </a:p>
        </p:txBody>
      </p:sp>
      <p:sp>
        <p:nvSpPr>
          <p:cNvPr id="3" name="2 CuadroTexto"/>
          <p:cNvSpPr txBox="1"/>
          <p:nvPr/>
        </p:nvSpPr>
        <p:spPr>
          <a:xfrm>
            <a:off x="2721096" y="1268760"/>
            <a:ext cx="4129657" cy="461665"/>
          </a:xfrm>
          <a:prstGeom prst="rect">
            <a:avLst/>
          </a:prstGeom>
          <a:noFill/>
        </p:spPr>
        <p:txBody>
          <a:bodyPr wrap="none" rtlCol="0">
            <a:spAutoFit/>
          </a:bodyPr>
          <a:lstStyle/>
          <a:p>
            <a:r>
              <a:rPr lang="es-ES" sz="2400" smtClean="0"/>
              <a:t>¿QUE ES UN HOLOGRAMA?</a:t>
            </a:r>
            <a:endParaRPr lang="es-ES" sz="2400"/>
          </a:p>
        </p:txBody>
      </p:sp>
      <p:sp>
        <p:nvSpPr>
          <p:cNvPr id="4" name="3 CuadroTexto"/>
          <p:cNvSpPr txBox="1"/>
          <p:nvPr/>
        </p:nvSpPr>
        <p:spPr>
          <a:xfrm>
            <a:off x="789639" y="2204864"/>
            <a:ext cx="7799646" cy="830997"/>
          </a:xfrm>
          <a:prstGeom prst="rect">
            <a:avLst/>
          </a:prstGeom>
          <a:noFill/>
        </p:spPr>
        <p:txBody>
          <a:bodyPr wrap="square" rtlCol="0">
            <a:spAutoFit/>
          </a:bodyPr>
          <a:lstStyle/>
          <a:p>
            <a:r>
              <a:rPr lang="es-ES" sz="2400" u="sng" smtClean="0"/>
              <a:t>CONCEPTO:</a:t>
            </a:r>
            <a:r>
              <a:rPr lang="es-ES" sz="2400" smtClean="0"/>
              <a:t> CUANDO UNA PARTÍCULA ES CAPAZ DE </a:t>
            </a:r>
          </a:p>
          <a:p>
            <a:r>
              <a:rPr lang="es-ES" sz="2400" smtClean="0"/>
              <a:t>                        DEFINIR EL TODO.</a:t>
            </a:r>
            <a:endParaRPr lang="es-ES" sz="2400"/>
          </a:p>
        </p:txBody>
      </p:sp>
      <p:sp>
        <p:nvSpPr>
          <p:cNvPr id="5" name="4 CuadroTexto"/>
          <p:cNvSpPr txBox="1"/>
          <p:nvPr/>
        </p:nvSpPr>
        <p:spPr>
          <a:xfrm>
            <a:off x="683568" y="3429000"/>
            <a:ext cx="7809895" cy="461665"/>
          </a:xfrm>
          <a:prstGeom prst="rect">
            <a:avLst/>
          </a:prstGeom>
          <a:noFill/>
        </p:spPr>
        <p:txBody>
          <a:bodyPr wrap="none" rtlCol="0">
            <a:spAutoFit/>
          </a:bodyPr>
          <a:lstStyle/>
          <a:p>
            <a:r>
              <a:rPr lang="es-ES" sz="2400" smtClean="0"/>
              <a:t>MUNICIPIO EN SINTONÍA CON LA VISIÓN MUNDIAL. </a:t>
            </a:r>
            <a:endParaRPr lang="es-ES" sz="2400"/>
          </a:p>
        </p:txBody>
      </p:sp>
      <p:sp>
        <p:nvSpPr>
          <p:cNvPr id="6" name="5 CuadroTexto"/>
          <p:cNvSpPr txBox="1"/>
          <p:nvPr/>
        </p:nvSpPr>
        <p:spPr>
          <a:xfrm>
            <a:off x="2048418" y="4305137"/>
            <a:ext cx="5512919" cy="461665"/>
          </a:xfrm>
          <a:prstGeom prst="rect">
            <a:avLst/>
          </a:prstGeom>
          <a:noFill/>
        </p:spPr>
        <p:txBody>
          <a:bodyPr wrap="none" rtlCol="0">
            <a:spAutoFit/>
          </a:bodyPr>
          <a:lstStyle/>
          <a:p>
            <a:r>
              <a:rPr lang="es-ES" sz="2400" smtClean="0"/>
              <a:t>MUNICIPIO EN SINTONÍA CON </a:t>
            </a:r>
            <a:r>
              <a:rPr lang="es-ES" sz="2400" err="1" smtClean="0"/>
              <a:t>O.N.U</a:t>
            </a:r>
            <a:r>
              <a:rPr lang="es-ES" sz="2400" smtClean="0"/>
              <a:t>.</a:t>
            </a:r>
            <a:endParaRPr lang="es-ES" sz="2400"/>
          </a:p>
        </p:txBody>
      </p:sp>
      <p:sp>
        <p:nvSpPr>
          <p:cNvPr id="7" name="6 CuadroTexto"/>
          <p:cNvSpPr txBox="1"/>
          <p:nvPr/>
        </p:nvSpPr>
        <p:spPr>
          <a:xfrm>
            <a:off x="2362703" y="5157191"/>
            <a:ext cx="4653518" cy="461665"/>
          </a:xfrm>
          <a:prstGeom prst="rect">
            <a:avLst/>
          </a:prstGeom>
          <a:noFill/>
        </p:spPr>
        <p:txBody>
          <a:bodyPr wrap="none" rtlCol="0">
            <a:spAutoFit/>
          </a:bodyPr>
          <a:lstStyle/>
          <a:p>
            <a:r>
              <a:rPr lang="es-ES" sz="2400" smtClean="0"/>
              <a:t>MUNICIPIO CON AGENDA 2030.</a:t>
            </a:r>
            <a:endParaRPr lang="es-ES" sz="2400"/>
          </a:p>
        </p:txBody>
      </p:sp>
      <p:sp>
        <p:nvSpPr>
          <p:cNvPr id="8" name="7 Flecha abajo"/>
          <p:cNvSpPr/>
          <p:nvPr/>
        </p:nvSpPr>
        <p:spPr>
          <a:xfrm>
            <a:off x="4423642" y="1730425"/>
            <a:ext cx="508398" cy="474439"/>
          </a:xfrm>
          <a:prstGeom prst="downArrow">
            <a:avLst/>
          </a:prstGeom>
          <a:no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46216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CuadroTexto"/>
          <p:cNvSpPr txBox="1"/>
          <p:nvPr/>
        </p:nvSpPr>
        <p:spPr>
          <a:xfrm>
            <a:off x="395536" y="1412776"/>
            <a:ext cx="8534837" cy="1077218"/>
          </a:xfrm>
          <a:prstGeom prst="rect">
            <a:avLst/>
          </a:prstGeom>
          <a:noFill/>
        </p:spPr>
        <p:txBody>
          <a:bodyPr wrap="square" rtlCol="0">
            <a:spAutoFit/>
          </a:bodyPr>
          <a:lstStyle/>
          <a:p>
            <a:pPr algn="just"/>
            <a:r>
              <a:rPr lang="es-ES" sz="3200" smtClean="0"/>
              <a:t>¿Qué significa Ciudades Sustentables para Naciones Unidas (ONU)?</a:t>
            </a:r>
            <a:endParaRPr lang="es-ES" sz="3200"/>
          </a:p>
        </p:txBody>
      </p:sp>
      <p:sp>
        <p:nvSpPr>
          <p:cNvPr id="6" name="5 CuadroTexto"/>
          <p:cNvSpPr txBox="1"/>
          <p:nvPr/>
        </p:nvSpPr>
        <p:spPr>
          <a:xfrm>
            <a:off x="388399" y="3284984"/>
            <a:ext cx="8524671" cy="1077218"/>
          </a:xfrm>
          <a:prstGeom prst="rect">
            <a:avLst/>
          </a:prstGeom>
          <a:noFill/>
        </p:spPr>
        <p:txBody>
          <a:bodyPr wrap="square" rtlCol="0">
            <a:spAutoFit/>
          </a:bodyPr>
          <a:lstStyle/>
          <a:p>
            <a:pPr algn="just"/>
            <a:r>
              <a:rPr lang="es-ES" sz="3200" smtClean="0"/>
              <a:t>¿Qué significa Ciudades Sustentables para la Agenda 2030 de Naciones Unidas?</a:t>
            </a:r>
            <a:endParaRPr lang="es-ES" sz="3200"/>
          </a:p>
        </p:txBody>
      </p:sp>
      <p:sp>
        <p:nvSpPr>
          <p:cNvPr id="7" name="6 CuadroTexto"/>
          <p:cNvSpPr txBox="1"/>
          <p:nvPr/>
        </p:nvSpPr>
        <p:spPr>
          <a:xfrm>
            <a:off x="395536" y="4941168"/>
            <a:ext cx="8342762" cy="1077218"/>
          </a:xfrm>
          <a:prstGeom prst="rect">
            <a:avLst/>
          </a:prstGeom>
          <a:noFill/>
        </p:spPr>
        <p:txBody>
          <a:bodyPr wrap="square" rtlCol="0">
            <a:spAutoFit/>
          </a:bodyPr>
          <a:lstStyle/>
          <a:p>
            <a:pPr algn="just"/>
            <a:r>
              <a:rPr lang="es-ES" sz="3200" smtClean="0"/>
              <a:t>¿Qué significa Ciudades Sustentables para el Futuro?</a:t>
            </a:r>
            <a:endParaRPr lang="es-ES" sz="3200"/>
          </a:p>
        </p:txBody>
      </p:sp>
    </p:spTree>
    <p:extLst>
      <p:ext uri="{BB962C8B-B14F-4D97-AF65-F5344CB8AC3E}">
        <p14:creationId xmlns:p14="http://schemas.microsoft.com/office/powerpoint/2010/main" val="1040364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CuadroTexto"/>
          <p:cNvSpPr txBox="1"/>
          <p:nvPr/>
        </p:nvSpPr>
        <p:spPr>
          <a:xfrm>
            <a:off x="2555775" y="883715"/>
            <a:ext cx="3917867" cy="584775"/>
          </a:xfrm>
          <a:prstGeom prst="rect">
            <a:avLst/>
          </a:prstGeom>
          <a:noFill/>
        </p:spPr>
        <p:txBody>
          <a:bodyPr wrap="none" rtlCol="0">
            <a:spAutoFit/>
          </a:bodyPr>
          <a:lstStyle/>
          <a:p>
            <a:r>
              <a:rPr lang="es-ES" sz="3200" smtClean="0"/>
              <a:t>Ciudades Sustentables</a:t>
            </a:r>
            <a:endParaRPr lang="es-ES" sz="3200"/>
          </a:p>
        </p:txBody>
      </p:sp>
      <p:sp>
        <p:nvSpPr>
          <p:cNvPr id="6" name="5 CuadroTexto"/>
          <p:cNvSpPr txBox="1"/>
          <p:nvPr/>
        </p:nvSpPr>
        <p:spPr>
          <a:xfrm>
            <a:off x="0" y="4624441"/>
            <a:ext cx="2372573" cy="584775"/>
          </a:xfrm>
          <a:prstGeom prst="rect">
            <a:avLst/>
          </a:prstGeom>
          <a:noFill/>
        </p:spPr>
        <p:txBody>
          <a:bodyPr wrap="none" rtlCol="0">
            <a:spAutoFit/>
          </a:bodyPr>
          <a:lstStyle/>
          <a:p>
            <a:r>
              <a:rPr lang="es-ES" sz="3200" smtClean="0"/>
              <a:t>Agenda 2030</a:t>
            </a:r>
            <a:endParaRPr lang="es-ES" sz="3200"/>
          </a:p>
        </p:txBody>
      </p:sp>
      <p:sp>
        <p:nvSpPr>
          <p:cNvPr id="7" name="6 CuadroTexto"/>
          <p:cNvSpPr txBox="1"/>
          <p:nvPr/>
        </p:nvSpPr>
        <p:spPr>
          <a:xfrm>
            <a:off x="6717325" y="4617468"/>
            <a:ext cx="2405693" cy="1077218"/>
          </a:xfrm>
          <a:prstGeom prst="rect">
            <a:avLst/>
          </a:prstGeom>
          <a:noFill/>
        </p:spPr>
        <p:txBody>
          <a:bodyPr wrap="square" rtlCol="0">
            <a:spAutoFit/>
          </a:bodyPr>
          <a:lstStyle/>
          <a:p>
            <a:pPr algn="ctr"/>
            <a:r>
              <a:rPr lang="es-ES" sz="3200" smtClean="0"/>
              <a:t>Prospectiva - Futuro</a:t>
            </a:r>
            <a:endParaRPr lang="es-ES" sz="3200"/>
          </a:p>
        </p:txBody>
      </p:sp>
      <p:sp>
        <p:nvSpPr>
          <p:cNvPr id="8" name="7 Triángulo isósceles"/>
          <p:cNvSpPr/>
          <p:nvPr/>
        </p:nvSpPr>
        <p:spPr>
          <a:xfrm>
            <a:off x="2372574" y="1487427"/>
            <a:ext cx="4344751" cy="3528392"/>
          </a:xfrm>
          <a:prstGeom prst="triangle">
            <a:avLst>
              <a:gd name="adj" fmla="val 49324"/>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982299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CuadroTexto"/>
          <p:cNvSpPr txBox="1"/>
          <p:nvPr/>
        </p:nvSpPr>
        <p:spPr>
          <a:xfrm>
            <a:off x="2666771" y="1052736"/>
            <a:ext cx="4749634" cy="584775"/>
          </a:xfrm>
          <a:prstGeom prst="rect">
            <a:avLst/>
          </a:prstGeom>
          <a:noFill/>
        </p:spPr>
        <p:txBody>
          <a:bodyPr wrap="none" rtlCol="0">
            <a:spAutoFit/>
          </a:bodyPr>
          <a:lstStyle/>
          <a:p>
            <a:r>
              <a:rPr lang="es-ES" sz="3200" smtClean="0"/>
              <a:t>¿Qué significa Sustentable?</a:t>
            </a:r>
          </a:p>
        </p:txBody>
      </p:sp>
      <p:sp>
        <p:nvSpPr>
          <p:cNvPr id="6" name="5 CuadroTexto"/>
          <p:cNvSpPr txBox="1"/>
          <p:nvPr/>
        </p:nvSpPr>
        <p:spPr>
          <a:xfrm>
            <a:off x="1033595" y="2296267"/>
            <a:ext cx="7789115" cy="1077218"/>
          </a:xfrm>
          <a:prstGeom prst="rect">
            <a:avLst/>
          </a:prstGeom>
          <a:noFill/>
        </p:spPr>
        <p:txBody>
          <a:bodyPr wrap="square" rtlCol="0">
            <a:spAutoFit/>
          </a:bodyPr>
          <a:lstStyle/>
          <a:p>
            <a:pPr algn="just"/>
            <a:r>
              <a:rPr lang="es-ES" sz="3200" u="sng" smtClean="0"/>
              <a:t>Concepto</a:t>
            </a:r>
            <a:r>
              <a:rPr lang="es-ES" sz="3200" smtClean="0"/>
              <a:t>: Que se puede sostener o defender con razones.</a:t>
            </a:r>
            <a:endParaRPr lang="es-ES" sz="3200"/>
          </a:p>
        </p:txBody>
      </p:sp>
      <p:sp>
        <p:nvSpPr>
          <p:cNvPr id="7" name="6 CuadroTexto"/>
          <p:cNvSpPr txBox="1"/>
          <p:nvPr/>
        </p:nvSpPr>
        <p:spPr>
          <a:xfrm>
            <a:off x="1121024" y="3852337"/>
            <a:ext cx="3612656" cy="584775"/>
          </a:xfrm>
          <a:prstGeom prst="rect">
            <a:avLst/>
          </a:prstGeom>
          <a:noFill/>
        </p:spPr>
        <p:txBody>
          <a:bodyPr wrap="none" rtlCol="0">
            <a:spAutoFit/>
          </a:bodyPr>
          <a:lstStyle/>
          <a:p>
            <a:r>
              <a:rPr lang="es-ES" sz="3200" u="sng" smtClean="0"/>
              <a:t>Sostener</a:t>
            </a:r>
            <a:r>
              <a:rPr lang="es-ES" sz="2400" smtClean="0"/>
              <a:t>: </a:t>
            </a:r>
            <a:r>
              <a:rPr lang="es-ES" sz="3200" smtClean="0"/>
              <a:t>Mantener. </a:t>
            </a:r>
            <a:endParaRPr lang="es-ES" sz="3200"/>
          </a:p>
        </p:txBody>
      </p:sp>
      <p:sp>
        <p:nvSpPr>
          <p:cNvPr id="8" name="7 CuadroTexto"/>
          <p:cNvSpPr txBox="1"/>
          <p:nvPr/>
        </p:nvSpPr>
        <p:spPr>
          <a:xfrm>
            <a:off x="1136545" y="6086208"/>
            <a:ext cx="3905043" cy="338554"/>
          </a:xfrm>
          <a:prstGeom prst="rect">
            <a:avLst/>
          </a:prstGeom>
          <a:noFill/>
        </p:spPr>
        <p:txBody>
          <a:bodyPr wrap="none" rtlCol="0">
            <a:spAutoFit/>
          </a:bodyPr>
          <a:lstStyle/>
          <a:p>
            <a:r>
              <a:rPr lang="es-ES" sz="1600" smtClean="0"/>
              <a:t>Real Academia Española: http://www.rae.es</a:t>
            </a:r>
            <a:endParaRPr lang="es-ES" sz="1600"/>
          </a:p>
        </p:txBody>
      </p:sp>
    </p:spTree>
    <p:extLst>
      <p:ext uri="{BB962C8B-B14F-4D97-AF65-F5344CB8AC3E}">
        <p14:creationId xmlns:p14="http://schemas.microsoft.com/office/powerpoint/2010/main" val="3053985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1724</TotalTime>
  <Words>1163</Words>
  <Application>Microsoft Office PowerPoint</Application>
  <PresentationFormat>Presentación en pantalla (4:3)</PresentationFormat>
  <Paragraphs>261</Paragraphs>
  <Slides>36</Slides>
  <Notes>1</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ASESORIA120</dc:creator>
  <cp:lastModifiedBy>ASESORIA120</cp:lastModifiedBy>
  <cp:revision>69</cp:revision>
  <cp:lastPrinted>2016-04-14T10:23:26Z</cp:lastPrinted>
  <dcterms:created xsi:type="dcterms:W3CDTF">2016-03-21T10:20:17Z</dcterms:created>
  <dcterms:modified xsi:type="dcterms:W3CDTF">2016-04-19T09:34:01Z</dcterms:modified>
</cp:coreProperties>
</file>